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3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2" r:id="rId6"/>
    <p:sldId id="260" r:id="rId7"/>
  </p:sldIdLst>
  <p:sldSz cx="9144000" cy="5143500" type="screen16x9"/>
  <p:notesSz cx="6858000" cy="9144000"/>
  <p:embeddedFontLst>
    <p:embeddedFont>
      <p:font typeface="Merriweather" charset="-52"/>
      <p:regular r:id="rId9"/>
      <p:bold r:id="rId10"/>
      <p:italic r:id="rId11"/>
      <p:boldItalic r:id="rId12"/>
    </p:embeddedFont>
    <p:embeddedFont>
      <p:font typeface="Montserrat" charset="-52"/>
      <p:regular r:id="rId13"/>
      <p:bold r:id="rId14"/>
      <p:italic r:id="rId15"/>
      <p:boldItalic r:id="rId16"/>
    </p:embeddedFont>
    <p:embeddedFont>
      <p:font typeface="Georgia" pitchFamily="18" charset="0"/>
      <p:regular r:id="rId17"/>
      <p:bold r:id="rId18"/>
      <p:italic r:id="rId19"/>
      <p:boldItalic r:id="rId20"/>
    </p:embeddedFont>
    <p:embeddedFont>
      <p:font typeface="Lato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42" d="100"/>
          <a:sy n="142" d="100"/>
        </p:scale>
        <p:origin x="-66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font" Target="fonts/font16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font" Target="fonts/font15.fntdata"/><Relationship Id="rId28" Type="http://schemas.openxmlformats.org/officeDocument/2006/relationships/tableStyles" Target="tableStyle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font" Target="fonts/font14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1f87997393_0_7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1f87997393_0_7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1f87997393_0_8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1f87997393_0_8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1f87997393_0_8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Google Shape;239;g1f87997393_0_8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1f87997393_0_8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1f87997393_0_8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1f87997393_0_8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1f87997393_0_8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g1f87997393_0_8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" name="Google Shape;258;g1f87997393_0_8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 descr="offset_comp_406605.jpg"/>
          <p:cNvPicPr preferRelativeResize="0"/>
          <p:nvPr/>
        </p:nvPicPr>
        <p:blipFill rotWithShape="1">
          <a:blip r:embed="rId2">
            <a:alphaModFix amt="66000"/>
          </a:blip>
          <a:srcRect l="20991" t="2690" r="40112" b="39565"/>
          <a:stretch/>
        </p:blipFill>
        <p:spPr>
          <a:xfrm>
            <a:off x="0" y="0"/>
            <a:ext cx="5157900" cy="5143500"/>
          </a:xfrm>
          <a:prstGeom prst="rtTriangle">
            <a:avLst/>
          </a:prstGeom>
          <a:noFill/>
          <a:ln>
            <a:noFill/>
          </a:ln>
        </p:spPr>
      </p:pic>
      <p:pic>
        <p:nvPicPr>
          <p:cNvPr id="11" name="Google Shape;11;p2" descr="offset_comp_342327_edtied.jpg"/>
          <p:cNvPicPr preferRelativeResize="0"/>
          <p:nvPr/>
        </p:nvPicPr>
        <p:blipFill rotWithShape="1">
          <a:blip r:embed="rId3">
            <a:alphaModFix amt="31000"/>
          </a:blip>
          <a:srcRect l="14009" t="35833" r="43289" b="11297"/>
          <a:stretch/>
        </p:blipFill>
        <p:spPr>
          <a:xfrm rot="10800000">
            <a:off x="6976800" y="-25"/>
            <a:ext cx="2167200" cy="2012700"/>
          </a:xfrm>
          <a:prstGeom prst="rtTriangle">
            <a:avLst/>
          </a:prstGeom>
          <a:noFill/>
          <a:ln>
            <a:noFill/>
          </a:ln>
        </p:spPr>
      </p:pic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5" name="Google Shape;15;p2"/>
          <p:cNvSpPr/>
          <p:nvPr/>
        </p:nvSpPr>
        <p:spPr>
          <a:xfrm rot="-5400000">
            <a:off x="5846" y="-4836"/>
            <a:ext cx="2291400" cy="2300100"/>
          </a:xfrm>
          <a:prstGeom prst="diagStrip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 flipH="1">
            <a:off x="652821" y="576768"/>
            <a:ext cx="2300100" cy="2291400"/>
          </a:xfrm>
          <a:prstGeom prst="diagStripe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oogle Shape;18;p3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19" name="Google Shape;19;p3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3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3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3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3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3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3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3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3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3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3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3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3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3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7" name="Google Shape;37;p3"/>
          <p:cNvSpPr txBox="1">
            <a:spLocks noGrp="1"/>
          </p:cNvSpPr>
          <p:nvPr>
            <p:ph type="title"/>
          </p:nvPr>
        </p:nvSpPr>
        <p:spPr>
          <a:xfrm>
            <a:off x="823850" y="2053000"/>
            <a:ext cx="4587000" cy="11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39" name="Google Shape;39;p3">
            <a:hlinkClick r:id=""/>
          </p:cNvPr>
          <p:cNvSpPr/>
          <p:nvPr/>
        </p:nvSpPr>
        <p:spPr>
          <a:xfrm>
            <a:off x="0" y="0"/>
            <a:ext cx="632700" cy="588600"/>
          </a:xfrm>
          <a:prstGeom prst="rect">
            <a:avLst/>
          </a:prstGeom>
          <a:solidFill>
            <a:srgbClr val="1B212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3">
            <a:hlinkClick r:id=""/>
          </p:cNvPr>
          <p:cNvSpPr/>
          <p:nvPr/>
        </p:nvSpPr>
        <p:spPr>
          <a:xfrm>
            <a:off x="212050" y="221751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3">
            <a:hlinkClick r:id=""/>
          </p:cNvPr>
          <p:cNvSpPr/>
          <p:nvPr/>
        </p:nvSpPr>
        <p:spPr>
          <a:xfrm>
            <a:off x="212050" y="284225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3">
            <a:hlinkClick r:id=""/>
          </p:cNvPr>
          <p:cNvSpPr/>
          <p:nvPr/>
        </p:nvSpPr>
        <p:spPr>
          <a:xfrm>
            <a:off x="212050" y="346699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OC">
  <p:cSld name="SECTION_HEADER_1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oogle Shape;44;p4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45" name="Google Shape;45;p4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4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4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4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4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4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4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4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4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4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4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4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4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4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4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4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4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4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3" name="Google Shape;63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64" name="Google Shape;64;p4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5">
            <a:hlinkClick r:id=""/>
          </p:cNvPr>
          <p:cNvSpPr/>
          <p:nvPr/>
        </p:nvSpPr>
        <p:spPr>
          <a:xfrm>
            <a:off x="0" y="0"/>
            <a:ext cx="632700" cy="588600"/>
          </a:xfrm>
          <a:prstGeom prst="rect">
            <a:avLst/>
          </a:prstGeom>
          <a:solidFill>
            <a:srgbClr val="1B212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5">
            <a:hlinkClick r:id=""/>
          </p:cNvPr>
          <p:cNvSpPr/>
          <p:nvPr/>
        </p:nvSpPr>
        <p:spPr>
          <a:xfrm>
            <a:off x="212050" y="221751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5">
            <a:hlinkClick r:id=""/>
          </p:cNvPr>
          <p:cNvSpPr/>
          <p:nvPr/>
        </p:nvSpPr>
        <p:spPr>
          <a:xfrm>
            <a:off x="212050" y="284225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5">
            <a:hlinkClick r:id=""/>
          </p:cNvPr>
          <p:cNvSpPr/>
          <p:nvPr/>
        </p:nvSpPr>
        <p:spPr>
          <a:xfrm>
            <a:off x="212050" y="346699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0" name="Google Shape;70;p5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71" name="Google Shape;71;p5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5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3" name="Google Shape;73;p5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4" name="Google Shape;74;p5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5" name="Google Shape;7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_alt1">
  <p:cSld name="TITLE_AND_BODY_2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6"/>
          <p:cNvSpPr txBox="1">
            <a:spLocks noGrp="1"/>
          </p:cNvSpPr>
          <p:nvPr>
            <p:ph type="title"/>
          </p:nvPr>
        </p:nvSpPr>
        <p:spPr>
          <a:xfrm>
            <a:off x="361071" y="1924852"/>
            <a:ext cx="2304900" cy="179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78" name="Google Shape;78;p6"/>
          <p:cNvSpPr/>
          <p:nvPr/>
        </p:nvSpPr>
        <p:spPr>
          <a:xfrm>
            <a:off x="4564200" y="0"/>
            <a:ext cx="45798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6"/>
          <p:cNvSpPr txBox="1">
            <a:spLocks noGrp="1"/>
          </p:cNvSpPr>
          <p:nvPr>
            <p:ph type="body" idx="1"/>
          </p:nvPr>
        </p:nvSpPr>
        <p:spPr>
          <a:xfrm>
            <a:off x="6451271" y="1924850"/>
            <a:ext cx="2304900" cy="179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  <a:defRPr sz="1100">
                <a:solidFill>
                  <a:schemeClr val="dk1"/>
                </a:solidFill>
              </a:defRPr>
            </a:lvl1pPr>
            <a:lvl2pPr marL="914400" lvl="1" indent="-29845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  <a:defRPr>
                <a:solidFill>
                  <a:schemeClr val="dk1"/>
                </a:solidFill>
              </a:defRPr>
            </a:lvl2pPr>
            <a:lvl3pPr marL="1371600" lvl="2" indent="-29845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Char char="■"/>
              <a:defRPr>
                <a:solidFill>
                  <a:schemeClr val="dk1"/>
                </a:solidFill>
              </a:defRPr>
            </a:lvl3pPr>
            <a:lvl4pPr marL="1828800" lvl="3" indent="-29845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  <a:defRPr>
                <a:solidFill>
                  <a:schemeClr val="dk1"/>
                </a:solidFill>
              </a:defRPr>
            </a:lvl4pPr>
            <a:lvl5pPr marL="2286000" lvl="4" indent="-29845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  <a:defRPr>
                <a:solidFill>
                  <a:schemeClr val="dk1"/>
                </a:solidFill>
              </a:defRPr>
            </a:lvl5pPr>
            <a:lvl6pPr marL="2743200" lvl="5" indent="-29845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Char char="■"/>
              <a:defRPr>
                <a:solidFill>
                  <a:schemeClr val="dk1"/>
                </a:solidFill>
              </a:defRPr>
            </a:lvl6pPr>
            <a:lvl7pPr marL="3200400" lvl="6" indent="-29845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  <a:defRPr>
                <a:solidFill>
                  <a:schemeClr val="dk1"/>
                </a:solidFill>
              </a:defRPr>
            </a:lvl7pPr>
            <a:lvl8pPr marL="3657600" lvl="7" indent="-29845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  <a:defRPr>
                <a:solidFill>
                  <a:schemeClr val="dk1"/>
                </a:solidFill>
              </a:defRPr>
            </a:lvl8pPr>
            <a:lvl9pPr marL="4114800" lvl="8" indent="-298450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1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6">
            <a:hlinkClick r:id=""/>
          </p:cNvPr>
          <p:cNvSpPr/>
          <p:nvPr/>
        </p:nvSpPr>
        <p:spPr>
          <a:xfrm>
            <a:off x="0" y="0"/>
            <a:ext cx="632700" cy="588600"/>
          </a:xfrm>
          <a:prstGeom prst="rect">
            <a:avLst/>
          </a:prstGeom>
          <a:solidFill>
            <a:srgbClr val="1B212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6">
            <a:hlinkClick r:id=""/>
          </p:cNvPr>
          <p:cNvSpPr/>
          <p:nvPr/>
        </p:nvSpPr>
        <p:spPr>
          <a:xfrm>
            <a:off x="212050" y="221751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6">
            <a:hlinkClick r:id=""/>
          </p:cNvPr>
          <p:cNvSpPr/>
          <p:nvPr/>
        </p:nvSpPr>
        <p:spPr>
          <a:xfrm>
            <a:off x="212050" y="284225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6">
            <a:hlinkClick r:id=""/>
          </p:cNvPr>
          <p:cNvSpPr/>
          <p:nvPr/>
        </p:nvSpPr>
        <p:spPr>
          <a:xfrm>
            <a:off x="212050" y="346699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4" name="Google Shape;84;p6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85" name="Google Shape;85;p6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6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7" name="Google Shape;87;p6"/>
          <p:cNvSpPr txBox="1">
            <a:spLocks noGrp="1"/>
          </p:cNvSpPr>
          <p:nvPr>
            <p:ph type="title" idx="2"/>
          </p:nvPr>
        </p:nvSpPr>
        <p:spPr>
          <a:xfrm>
            <a:off x="1297500" y="459490"/>
            <a:ext cx="3005700" cy="51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_alt2">
  <p:cSld name="TITLE_AND_BODY_2_1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7"/>
          <p:cNvSpPr txBox="1">
            <a:spLocks noGrp="1"/>
          </p:cNvSpPr>
          <p:nvPr>
            <p:ph type="title"/>
          </p:nvPr>
        </p:nvSpPr>
        <p:spPr>
          <a:xfrm>
            <a:off x="702850" y="1708619"/>
            <a:ext cx="3333300" cy="147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7"/>
          <p:cNvSpPr/>
          <p:nvPr/>
        </p:nvSpPr>
        <p:spPr>
          <a:xfrm>
            <a:off x="0" y="3486600"/>
            <a:ext cx="9144000" cy="165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7">
            <a:hlinkClick r:id=""/>
          </p:cNvPr>
          <p:cNvSpPr/>
          <p:nvPr/>
        </p:nvSpPr>
        <p:spPr>
          <a:xfrm>
            <a:off x="0" y="0"/>
            <a:ext cx="632700" cy="588600"/>
          </a:xfrm>
          <a:prstGeom prst="rect">
            <a:avLst/>
          </a:prstGeom>
          <a:solidFill>
            <a:srgbClr val="1B212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7">
            <a:hlinkClick r:id=""/>
          </p:cNvPr>
          <p:cNvSpPr/>
          <p:nvPr/>
        </p:nvSpPr>
        <p:spPr>
          <a:xfrm>
            <a:off x="212050" y="221751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7">
            <a:hlinkClick r:id=""/>
          </p:cNvPr>
          <p:cNvSpPr/>
          <p:nvPr/>
        </p:nvSpPr>
        <p:spPr>
          <a:xfrm>
            <a:off x="212050" y="284225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7">
            <a:hlinkClick r:id=""/>
          </p:cNvPr>
          <p:cNvSpPr/>
          <p:nvPr/>
        </p:nvSpPr>
        <p:spPr>
          <a:xfrm>
            <a:off x="212050" y="346699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6" name="Google Shape;96;p7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97" name="Google Shape;97;p7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7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9" name="Google Shape;99;p7"/>
          <p:cNvSpPr txBox="1">
            <a:spLocks noGrp="1"/>
          </p:cNvSpPr>
          <p:nvPr>
            <p:ph type="title" idx="2"/>
          </p:nvPr>
        </p:nvSpPr>
        <p:spPr>
          <a:xfrm>
            <a:off x="1297500" y="459490"/>
            <a:ext cx="3005700" cy="51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0" name="Google Shape;100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1" name="Google Shape;101;p7"/>
          <p:cNvSpPr txBox="1">
            <a:spLocks noGrp="1"/>
          </p:cNvSpPr>
          <p:nvPr>
            <p:ph type="body" idx="1"/>
          </p:nvPr>
        </p:nvSpPr>
        <p:spPr>
          <a:xfrm>
            <a:off x="702850" y="3625275"/>
            <a:ext cx="3333300" cy="76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  <a:defRPr sz="1100">
                <a:solidFill>
                  <a:schemeClr val="dk1"/>
                </a:solidFill>
              </a:defRPr>
            </a:lvl1pPr>
            <a:lvl2pPr marL="914400" lvl="1" indent="-29845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  <a:defRPr>
                <a:solidFill>
                  <a:schemeClr val="dk1"/>
                </a:solidFill>
              </a:defRPr>
            </a:lvl2pPr>
            <a:lvl3pPr marL="1371600" lvl="2" indent="-29845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Char char="■"/>
              <a:defRPr>
                <a:solidFill>
                  <a:schemeClr val="dk1"/>
                </a:solidFill>
              </a:defRPr>
            </a:lvl3pPr>
            <a:lvl4pPr marL="1828800" lvl="3" indent="-29845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  <a:defRPr>
                <a:solidFill>
                  <a:schemeClr val="dk1"/>
                </a:solidFill>
              </a:defRPr>
            </a:lvl4pPr>
            <a:lvl5pPr marL="2286000" lvl="4" indent="-29845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  <a:defRPr>
                <a:solidFill>
                  <a:schemeClr val="dk1"/>
                </a:solidFill>
              </a:defRPr>
            </a:lvl5pPr>
            <a:lvl6pPr marL="2743200" lvl="5" indent="-29845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Char char="■"/>
              <a:defRPr>
                <a:solidFill>
                  <a:schemeClr val="dk1"/>
                </a:solidFill>
              </a:defRPr>
            </a:lvl6pPr>
            <a:lvl7pPr marL="3200400" lvl="6" indent="-29845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  <a:defRPr>
                <a:solidFill>
                  <a:schemeClr val="dk1"/>
                </a:solidFill>
              </a:defRPr>
            </a:lvl7pPr>
            <a:lvl8pPr marL="3657600" lvl="7" indent="-29845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  <a:defRPr>
                <a:solidFill>
                  <a:schemeClr val="dk1"/>
                </a:solidFill>
              </a:defRPr>
            </a:lvl8pPr>
            <a:lvl9pPr marL="4114800" lvl="8" indent="-298450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1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8">
            <a:hlinkClick r:id=""/>
          </p:cNvPr>
          <p:cNvSpPr/>
          <p:nvPr/>
        </p:nvSpPr>
        <p:spPr>
          <a:xfrm>
            <a:off x="0" y="0"/>
            <a:ext cx="632700" cy="588600"/>
          </a:xfrm>
          <a:prstGeom prst="rect">
            <a:avLst/>
          </a:prstGeom>
          <a:solidFill>
            <a:srgbClr val="1B212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8">
            <a:hlinkClick r:id=""/>
          </p:cNvPr>
          <p:cNvSpPr/>
          <p:nvPr/>
        </p:nvSpPr>
        <p:spPr>
          <a:xfrm>
            <a:off x="212050" y="221751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8">
            <a:hlinkClick r:id=""/>
          </p:cNvPr>
          <p:cNvSpPr/>
          <p:nvPr/>
        </p:nvSpPr>
        <p:spPr>
          <a:xfrm>
            <a:off x="212050" y="284225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8">
            <a:hlinkClick r:id=""/>
          </p:cNvPr>
          <p:cNvSpPr/>
          <p:nvPr/>
        </p:nvSpPr>
        <p:spPr>
          <a:xfrm>
            <a:off x="212050" y="346699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7" name="Google Shape;107;p8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108" name="Google Shape;108;p8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8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0" name="Google Shape;110;p8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11" name="Google Shape;111;p8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34032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12" name="Google Shape;112;p8"/>
          <p:cNvSpPr txBox="1">
            <a:spLocks noGrp="1"/>
          </p:cNvSpPr>
          <p:nvPr>
            <p:ph type="body" idx="2"/>
          </p:nvPr>
        </p:nvSpPr>
        <p:spPr>
          <a:xfrm>
            <a:off x="4933221" y="1567550"/>
            <a:ext cx="34032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13" name="Google Shape;113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9">
            <a:hlinkClick r:id=""/>
          </p:cNvPr>
          <p:cNvSpPr/>
          <p:nvPr/>
        </p:nvSpPr>
        <p:spPr>
          <a:xfrm>
            <a:off x="0" y="0"/>
            <a:ext cx="632700" cy="588600"/>
          </a:xfrm>
          <a:prstGeom prst="rect">
            <a:avLst/>
          </a:prstGeom>
          <a:solidFill>
            <a:srgbClr val="1B212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9">
            <a:hlinkClick r:id=""/>
          </p:cNvPr>
          <p:cNvSpPr/>
          <p:nvPr/>
        </p:nvSpPr>
        <p:spPr>
          <a:xfrm>
            <a:off x="212050" y="221751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9">
            <a:hlinkClick r:id=""/>
          </p:cNvPr>
          <p:cNvSpPr/>
          <p:nvPr/>
        </p:nvSpPr>
        <p:spPr>
          <a:xfrm>
            <a:off x="212050" y="284225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9">
            <a:hlinkClick r:id=""/>
          </p:cNvPr>
          <p:cNvSpPr/>
          <p:nvPr/>
        </p:nvSpPr>
        <p:spPr>
          <a:xfrm>
            <a:off x="212050" y="346699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9" name="Google Shape;119;p9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120" name="Google Shape;120;p9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9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2" name="Google Shape;122;p9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23" name="Google Shape;123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0">
            <a:hlinkClick r:id=""/>
          </p:cNvPr>
          <p:cNvSpPr/>
          <p:nvPr/>
        </p:nvSpPr>
        <p:spPr>
          <a:xfrm>
            <a:off x="0" y="0"/>
            <a:ext cx="632700" cy="588600"/>
          </a:xfrm>
          <a:prstGeom prst="rect">
            <a:avLst/>
          </a:prstGeom>
          <a:solidFill>
            <a:srgbClr val="1B212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10">
            <a:hlinkClick r:id=""/>
          </p:cNvPr>
          <p:cNvSpPr/>
          <p:nvPr/>
        </p:nvSpPr>
        <p:spPr>
          <a:xfrm>
            <a:off x="212050" y="221751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10">
            <a:hlinkClick r:id=""/>
          </p:cNvPr>
          <p:cNvSpPr/>
          <p:nvPr/>
        </p:nvSpPr>
        <p:spPr>
          <a:xfrm>
            <a:off x="212050" y="284225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10">
            <a:hlinkClick r:id=""/>
          </p:cNvPr>
          <p:cNvSpPr/>
          <p:nvPr/>
        </p:nvSpPr>
        <p:spPr>
          <a:xfrm>
            <a:off x="212050" y="346699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9" name="Google Shape;129;p10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130" name="Google Shape;130;p10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10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2" name="Google Shape;132;p10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3798900" cy="149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33" name="Google Shape;133;p10"/>
          <p:cNvSpPr txBox="1">
            <a:spLocks noGrp="1"/>
          </p:cNvSpPr>
          <p:nvPr>
            <p:ph type="body" idx="1"/>
          </p:nvPr>
        </p:nvSpPr>
        <p:spPr>
          <a:xfrm>
            <a:off x="1297500" y="1972550"/>
            <a:ext cx="3798900" cy="241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34" name="Google Shape;13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1">
            <a:hlinkClick r:id=""/>
          </p:cNvPr>
          <p:cNvSpPr/>
          <p:nvPr/>
        </p:nvSpPr>
        <p:spPr>
          <a:xfrm>
            <a:off x="0" y="0"/>
            <a:ext cx="632700" cy="588600"/>
          </a:xfrm>
          <a:prstGeom prst="rect">
            <a:avLst/>
          </a:prstGeom>
          <a:solidFill>
            <a:srgbClr val="1B212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11">
            <a:hlinkClick r:id=""/>
          </p:cNvPr>
          <p:cNvSpPr/>
          <p:nvPr/>
        </p:nvSpPr>
        <p:spPr>
          <a:xfrm>
            <a:off x="212050" y="221751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11">
            <a:hlinkClick r:id=""/>
          </p:cNvPr>
          <p:cNvSpPr/>
          <p:nvPr/>
        </p:nvSpPr>
        <p:spPr>
          <a:xfrm>
            <a:off x="212050" y="284225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11">
            <a:hlinkClick r:id=""/>
          </p:cNvPr>
          <p:cNvSpPr/>
          <p:nvPr/>
        </p:nvSpPr>
        <p:spPr>
          <a:xfrm>
            <a:off x="212050" y="346699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0" name="Google Shape;140;p11"/>
          <p:cNvGrpSpPr/>
          <p:nvPr/>
        </p:nvGrpSpPr>
        <p:grpSpPr>
          <a:xfrm>
            <a:off x="4406400" y="0"/>
            <a:ext cx="4737600" cy="5143500"/>
            <a:chOff x="4406400" y="0"/>
            <a:chExt cx="4737600" cy="5143500"/>
          </a:xfrm>
        </p:grpSpPr>
        <p:sp>
          <p:nvSpPr>
            <p:cNvPr id="141" name="Google Shape;141;p11"/>
            <p:cNvSpPr/>
            <p:nvPr/>
          </p:nvSpPr>
          <p:spPr>
            <a:xfrm rot="5400000">
              <a:off x="4407900" y="-1500"/>
              <a:ext cx="47346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11"/>
            <p:cNvSpPr/>
            <p:nvPr/>
          </p:nvSpPr>
          <p:spPr>
            <a:xfrm rot="5400000">
              <a:off x="4840825" y="6000"/>
              <a:ext cx="42987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11"/>
            <p:cNvSpPr/>
            <p:nvPr/>
          </p:nvSpPr>
          <p:spPr>
            <a:xfrm rot="-5400000">
              <a:off x="5618399" y="123664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11"/>
            <p:cNvSpPr/>
            <p:nvPr/>
          </p:nvSpPr>
          <p:spPr>
            <a:xfrm flipH="1">
              <a:off x="5849857" y="144407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11"/>
            <p:cNvSpPr/>
            <p:nvPr/>
          </p:nvSpPr>
          <p:spPr>
            <a:xfrm rot="-5400000">
              <a:off x="5987081" y="246974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11"/>
            <p:cNvSpPr/>
            <p:nvPr/>
          </p:nvSpPr>
          <p:spPr>
            <a:xfrm flipH="1">
              <a:off x="6222115" y="267717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11"/>
            <p:cNvSpPr/>
            <p:nvPr/>
          </p:nvSpPr>
          <p:spPr>
            <a:xfrm rot="-5400000">
              <a:off x="6675341" y="186224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11"/>
            <p:cNvSpPr/>
            <p:nvPr/>
          </p:nvSpPr>
          <p:spPr>
            <a:xfrm flipH="1">
              <a:off x="6908099" y="206968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11"/>
            <p:cNvSpPr/>
            <p:nvPr/>
          </p:nvSpPr>
          <p:spPr>
            <a:xfrm rot="-5400000">
              <a:off x="6861141" y="247808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1"/>
            <p:cNvSpPr/>
            <p:nvPr/>
          </p:nvSpPr>
          <p:spPr>
            <a:xfrm flipH="1">
              <a:off x="7965266" y="269319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1"/>
            <p:cNvSpPr/>
            <p:nvPr/>
          </p:nvSpPr>
          <p:spPr>
            <a:xfrm flipH="1">
              <a:off x="8145082" y="330903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11"/>
            <p:cNvSpPr/>
            <p:nvPr/>
          </p:nvSpPr>
          <p:spPr>
            <a:xfrm rot="-5400000">
              <a:off x="7047599" y="309534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11"/>
            <p:cNvSpPr/>
            <p:nvPr/>
          </p:nvSpPr>
          <p:spPr>
            <a:xfrm flipH="1">
              <a:off x="7276649" y="330278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11"/>
            <p:cNvSpPr/>
            <p:nvPr/>
          </p:nvSpPr>
          <p:spPr>
            <a:xfrm rot="-5400000">
              <a:off x="7227414" y="37111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11"/>
            <p:cNvSpPr/>
            <p:nvPr/>
          </p:nvSpPr>
          <p:spPr>
            <a:xfrm flipH="1">
              <a:off x="7462448" y="391862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11"/>
            <p:cNvSpPr/>
            <p:nvPr/>
          </p:nvSpPr>
          <p:spPr>
            <a:xfrm rot="-5400000">
              <a:off x="8102491" y="37188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11"/>
            <p:cNvSpPr/>
            <p:nvPr/>
          </p:nvSpPr>
          <p:spPr>
            <a:xfrm flipH="1">
              <a:off x="8334533" y="392629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11"/>
            <p:cNvSpPr/>
            <p:nvPr/>
          </p:nvSpPr>
          <p:spPr>
            <a:xfrm rot="-5400000">
              <a:off x="8288290" y="433470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9" name="Google Shape;159;p11"/>
          <p:cNvSpPr txBox="1">
            <a:spLocks noGrp="1"/>
          </p:cNvSpPr>
          <p:nvPr>
            <p:ph type="title"/>
          </p:nvPr>
        </p:nvSpPr>
        <p:spPr>
          <a:xfrm>
            <a:off x="823850" y="866775"/>
            <a:ext cx="4587000" cy="352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2">
            <a:hlinkClick r:id=""/>
          </p:cNvPr>
          <p:cNvSpPr/>
          <p:nvPr/>
        </p:nvSpPr>
        <p:spPr>
          <a:xfrm>
            <a:off x="0" y="0"/>
            <a:ext cx="632700" cy="588600"/>
          </a:xfrm>
          <a:prstGeom prst="rect">
            <a:avLst/>
          </a:prstGeom>
          <a:solidFill>
            <a:srgbClr val="1B212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12">
            <a:hlinkClick r:id=""/>
          </p:cNvPr>
          <p:cNvSpPr/>
          <p:nvPr/>
        </p:nvSpPr>
        <p:spPr>
          <a:xfrm>
            <a:off x="212050" y="221751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12">
            <a:hlinkClick r:id=""/>
          </p:cNvPr>
          <p:cNvSpPr/>
          <p:nvPr/>
        </p:nvSpPr>
        <p:spPr>
          <a:xfrm>
            <a:off x="212050" y="284225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12">
            <a:hlinkClick r:id=""/>
          </p:cNvPr>
          <p:cNvSpPr/>
          <p:nvPr/>
        </p:nvSpPr>
        <p:spPr>
          <a:xfrm>
            <a:off x="212050" y="346699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66" name="Google Shape;166;p12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167" name="Google Shape;167;p12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12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9" name="Google Shape;169;p12"/>
          <p:cNvSpPr txBox="1">
            <a:spLocks noGrp="1"/>
          </p:cNvSpPr>
          <p:nvPr>
            <p:ph type="title"/>
          </p:nvPr>
        </p:nvSpPr>
        <p:spPr>
          <a:xfrm>
            <a:off x="1297500" y="1658325"/>
            <a:ext cx="3036300" cy="175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70" name="Google Shape;170;p12"/>
          <p:cNvSpPr txBox="1">
            <a:spLocks noGrp="1"/>
          </p:cNvSpPr>
          <p:nvPr>
            <p:ph type="subTitle" idx="1"/>
          </p:nvPr>
        </p:nvSpPr>
        <p:spPr>
          <a:xfrm>
            <a:off x="1297500" y="3538000"/>
            <a:ext cx="3036300" cy="50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171" name="Google Shape;171;p12"/>
          <p:cNvSpPr txBox="1">
            <a:spLocks noGrp="1"/>
          </p:cNvSpPr>
          <p:nvPr>
            <p:ph type="body" idx="2"/>
          </p:nvPr>
        </p:nvSpPr>
        <p:spPr>
          <a:xfrm>
            <a:off x="4648200" y="1696600"/>
            <a:ext cx="3676800" cy="234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72" name="Google Shape;172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" name="Google Shape;174;p13"/>
          <p:cNvGrpSpPr/>
          <p:nvPr/>
        </p:nvGrpSpPr>
        <p:grpSpPr>
          <a:xfrm>
            <a:off x="0" y="4128572"/>
            <a:ext cx="698925" cy="684657"/>
            <a:chOff x="0" y="3785672"/>
            <a:chExt cx="698925" cy="684657"/>
          </a:xfrm>
        </p:grpSpPr>
        <p:sp>
          <p:nvSpPr>
            <p:cNvPr id="175" name="Google Shape;175;p13"/>
            <p:cNvSpPr/>
            <p:nvPr/>
          </p:nvSpPr>
          <p:spPr>
            <a:xfrm rot="-5400000">
              <a:off x="0" y="3785672"/>
              <a:ext cx="544800" cy="544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962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13"/>
            <p:cNvSpPr/>
            <p:nvPr/>
          </p:nvSpPr>
          <p:spPr>
            <a:xfrm flipH="1">
              <a:off x="154125" y="3925529"/>
              <a:ext cx="544800" cy="544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962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7" name="Google Shape;177;p13"/>
          <p:cNvSpPr txBox="1">
            <a:spLocks noGrp="1"/>
          </p:cNvSpPr>
          <p:nvPr>
            <p:ph type="body" idx="1"/>
          </p:nvPr>
        </p:nvSpPr>
        <p:spPr>
          <a:xfrm>
            <a:off x="812725" y="4305375"/>
            <a:ext cx="6936000" cy="52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78" name="Google Shape;178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79" name="Google Shape;179;p13">
            <a:hlinkClick r:id=""/>
          </p:cNvPr>
          <p:cNvSpPr/>
          <p:nvPr/>
        </p:nvSpPr>
        <p:spPr>
          <a:xfrm>
            <a:off x="0" y="0"/>
            <a:ext cx="632700" cy="588600"/>
          </a:xfrm>
          <a:prstGeom prst="rect">
            <a:avLst/>
          </a:prstGeom>
          <a:solidFill>
            <a:srgbClr val="1B212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13">
            <a:hlinkClick r:id=""/>
          </p:cNvPr>
          <p:cNvSpPr/>
          <p:nvPr/>
        </p:nvSpPr>
        <p:spPr>
          <a:xfrm>
            <a:off x="212050" y="221751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13">
            <a:hlinkClick r:id=""/>
          </p:cNvPr>
          <p:cNvSpPr/>
          <p:nvPr/>
        </p:nvSpPr>
        <p:spPr>
          <a:xfrm>
            <a:off x="212050" y="284225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13">
            <a:hlinkClick r:id=""/>
          </p:cNvPr>
          <p:cNvSpPr/>
          <p:nvPr/>
        </p:nvSpPr>
        <p:spPr>
          <a:xfrm>
            <a:off x="212050" y="346699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" name="Google Shape;184;p14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185" name="Google Shape;185;p14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14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14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14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14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14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14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14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14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14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14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4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4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4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4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4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4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4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3" name="Google Shape;203;p14"/>
          <p:cNvSpPr txBox="1">
            <a:spLocks noGrp="1"/>
          </p:cNvSpPr>
          <p:nvPr>
            <p:ph type="title" hasCustomPrompt="1"/>
          </p:nvPr>
        </p:nvSpPr>
        <p:spPr>
          <a:xfrm>
            <a:off x="823850" y="1284675"/>
            <a:ext cx="47760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204" name="Google Shape;204;p14"/>
          <p:cNvSpPr txBox="1">
            <a:spLocks noGrp="1"/>
          </p:cNvSpPr>
          <p:nvPr>
            <p:ph type="body" idx="1"/>
          </p:nvPr>
        </p:nvSpPr>
        <p:spPr>
          <a:xfrm>
            <a:off x="823850" y="2643124"/>
            <a:ext cx="4776000" cy="121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205" name="Google Shape;205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206" name="Google Shape;206;p14">
            <a:hlinkClick r:id=""/>
          </p:cNvPr>
          <p:cNvSpPr/>
          <p:nvPr/>
        </p:nvSpPr>
        <p:spPr>
          <a:xfrm>
            <a:off x="0" y="0"/>
            <a:ext cx="632700" cy="588600"/>
          </a:xfrm>
          <a:prstGeom prst="rect">
            <a:avLst/>
          </a:prstGeom>
          <a:solidFill>
            <a:srgbClr val="1B212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14">
            <a:hlinkClick r:id=""/>
          </p:cNvPr>
          <p:cNvSpPr/>
          <p:nvPr/>
        </p:nvSpPr>
        <p:spPr>
          <a:xfrm>
            <a:off x="212050" y="221751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14">
            <a:hlinkClick r:id=""/>
          </p:cNvPr>
          <p:cNvSpPr/>
          <p:nvPr/>
        </p:nvSpPr>
        <p:spPr>
          <a:xfrm>
            <a:off x="212050" y="284225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14">
            <a:hlinkClick r:id=""/>
          </p:cNvPr>
          <p:cNvSpPr/>
          <p:nvPr/>
        </p:nvSpPr>
        <p:spPr>
          <a:xfrm>
            <a:off x="212050" y="346699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_alt3">
  <p:cSld name="TITLE_AND_BODY_1"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16" descr="offset_comp_343059.jpg"/>
          <p:cNvPicPr preferRelativeResize="0"/>
          <p:nvPr/>
        </p:nvPicPr>
        <p:blipFill rotWithShape="1">
          <a:blip r:embed="rId2">
            <a:alphaModFix amt="80000"/>
          </a:blip>
          <a:srcRect l="30474" t="11955" r="30474" b="25870"/>
          <a:stretch/>
        </p:blipFill>
        <p:spPr>
          <a:xfrm rot="-5400000">
            <a:off x="113630" y="-105700"/>
            <a:ext cx="5142300" cy="5364300"/>
          </a:xfrm>
          <a:prstGeom prst="diagStripe">
            <a:avLst>
              <a:gd name="adj" fmla="val 50343"/>
            </a:avLst>
          </a:prstGeom>
          <a:noFill/>
          <a:ln>
            <a:noFill/>
          </a:ln>
        </p:spPr>
      </p:pic>
      <p:sp>
        <p:nvSpPr>
          <p:cNvPr id="214" name="Google Shape;214;p16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15" name="Google Shape;215;p16"/>
          <p:cNvSpPr txBox="1">
            <a:spLocks noGrp="1"/>
          </p:cNvSpPr>
          <p:nvPr>
            <p:ph type="body" idx="1"/>
          </p:nvPr>
        </p:nvSpPr>
        <p:spPr>
          <a:xfrm>
            <a:off x="4018025" y="1567550"/>
            <a:ext cx="4318500" cy="176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Char char="●"/>
              <a:defRPr>
                <a:solidFill>
                  <a:schemeClr val="dk2"/>
                </a:solidFill>
              </a:defRPr>
            </a:lvl1pPr>
            <a:lvl2pPr marL="914400" lvl="1" indent="-298450" rtl="0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Char char="○"/>
              <a:defRPr>
                <a:solidFill>
                  <a:schemeClr val="dk2"/>
                </a:solidFill>
              </a:defRPr>
            </a:lvl2pPr>
            <a:lvl3pPr marL="1371600" lvl="2" indent="-298450" rtl="0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Char char="■"/>
              <a:defRPr>
                <a:solidFill>
                  <a:schemeClr val="dk2"/>
                </a:solidFill>
              </a:defRPr>
            </a:lvl3pPr>
            <a:lvl4pPr marL="1828800" lvl="3" indent="-298450" rtl="0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Char char="●"/>
              <a:defRPr>
                <a:solidFill>
                  <a:schemeClr val="dk2"/>
                </a:solidFill>
              </a:defRPr>
            </a:lvl4pPr>
            <a:lvl5pPr marL="2286000" lvl="4" indent="-298450" rtl="0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Char char="○"/>
              <a:defRPr>
                <a:solidFill>
                  <a:schemeClr val="dk2"/>
                </a:solidFill>
              </a:defRPr>
            </a:lvl5pPr>
            <a:lvl6pPr marL="2743200" lvl="5" indent="-298450" rtl="0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Char char="■"/>
              <a:defRPr>
                <a:solidFill>
                  <a:schemeClr val="dk2"/>
                </a:solidFill>
              </a:defRPr>
            </a:lvl6pPr>
            <a:lvl7pPr marL="3200400" lvl="6" indent="-298450" rtl="0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Char char="●"/>
              <a:defRPr>
                <a:solidFill>
                  <a:schemeClr val="dk2"/>
                </a:solidFill>
              </a:defRPr>
            </a:lvl7pPr>
            <a:lvl8pPr marL="3657600" lvl="7" indent="-298450" rtl="0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Char char="○"/>
              <a:defRPr>
                <a:solidFill>
                  <a:schemeClr val="dk2"/>
                </a:solidFill>
              </a:defRPr>
            </a:lvl8pPr>
            <a:lvl9pPr marL="4114800" lvl="8" indent="-298450" rtl="0"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16" name="Google Shape;216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217" name="Google Shape;217;p16">
            <a:hlinkClick r:id=""/>
          </p:cNvPr>
          <p:cNvSpPr/>
          <p:nvPr/>
        </p:nvSpPr>
        <p:spPr>
          <a:xfrm>
            <a:off x="0" y="0"/>
            <a:ext cx="632700" cy="588600"/>
          </a:xfrm>
          <a:prstGeom prst="rect">
            <a:avLst/>
          </a:prstGeom>
          <a:solidFill>
            <a:srgbClr val="1B212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16">
            <a:hlinkClick r:id=""/>
          </p:cNvPr>
          <p:cNvSpPr/>
          <p:nvPr/>
        </p:nvSpPr>
        <p:spPr>
          <a:xfrm>
            <a:off x="212050" y="221751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16">
            <a:hlinkClick r:id=""/>
          </p:cNvPr>
          <p:cNvSpPr/>
          <p:nvPr/>
        </p:nvSpPr>
        <p:spPr>
          <a:xfrm>
            <a:off x="212050" y="284225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16">
            <a:hlinkClick r:id=""/>
          </p:cNvPr>
          <p:cNvSpPr/>
          <p:nvPr/>
        </p:nvSpPr>
        <p:spPr>
          <a:xfrm>
            <a:off x="212050" y="346699"/>
            <a:ext cx="219600" cy="18900"/>
          </a:xfrm>
          <a:prstGeom prst="rect">
            <a:avLst/>
          </a:prstGeom>
          <a:solidFill>
            <a:srgbClr val="55688B">
              <a:alpha val="359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21" name="Google Shape;221;p16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222" name="Google Shape;222;p16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16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focus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Lato"/>
              <a:buChar char="●"/>
              <a:defRPr sz="13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hyperlink" Target="mailto:center-05@mail.ru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7"/>
          <p:cNvSpPr txBox="1">
            <a:spLocks noGrp="1"/>
          </p:cNvSpPr>
          <p:nvPr>
            <p:ph type="ctrTitle" idx="4294967295"/>
          </p:nvPr>
        </p:nvSpPr>
        <p:spPr>
          <a:xfrm>
            <a:off x="4088325" y="100025"/>
            <a:ext cx="5055600" cy="146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latin typeface="Merriweather"/>
                <a:ea typeface="Merriweather"/>
                <a:cs typeface="Merriweather"/>
                <a:sym typeface="Merriweather"/>
              </a:rPr>
              <a:t>75 лет </a:t>
            </a:r>
            <a:endParaRPr>
              <a:latin typeface="Merriweather"/>
              <a:ea typeface="Merriweather"/>
              <a:cs typeface="Merriweather"/>
              <a:sym typeface="Merriweath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latin typeface="Merriweather"/>
                <a:ea typeface="Merriweather"/>
                <a:cs typeface="Merriweather"/>
                <a:sym typeface="Merriweather"/>
              </a:rPr>
              <a:t>Победы в Великой</a:t>
            </a:r>
            <a:endParaRPr>
              <a:latin typeface="Merriweather"/>
              <a:ea typeface="Merriweather"/>
              <a:cs typeface="Merriweather"/>
              <a:sym typeface="Merriweath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latin typeface="Merriweather"/>
                <a:ea typeface="Merriweather"/>
                <a:cs typeface="Merriweather"/>
                <a:sym typeface="Merriweather"/>
              </a:rPr>
              <a:t>Отечественной войне</a:t>
            </a:r>
            <a:endParaRPr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230" name="Google Shape;230;p17"/>
          <p:cNvSpPr txBox="1">
            <a:spLocks noGrp="1"/>
          </p:cNvSpPr>
          <p:nvPr>
            <p:ph type="ctrTitle" idx="4294967295"/>
          </p:nvPr>
        </p:nvSpPr>
        <p:spPr>
          <a:xfrm rot="-206">
            <a:off x="793487" y="4291890"/>
            <a:ext cx="8350498" cy="48854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 dirty="0" smtClean="0">
                <a:sym typeface="Merriweather"/>
              </a:rPr>
              <a:t>Путь </a:t>
            </a:r>
            <a:r>
              <a:rPr lang="ru" sz="2400" b="1" dirty="0">
                <a:sym typeface="Merriweather"/>
              </a:rPr>
              <a:t>моего героя (личная история</a:t>
            </a:r>
            <a:r>
              <a:rPr lang="ru" sz="2400" b="1" dirty="0" smtClean="0">
                <a:sym typeface="Merriweather"/>
              </a:rPr>
              <a:t>)</a:t>
            </a:r>
            <a:endParaRPr lang="ru" sz="2400" b="1" dirty="0">
              <a:sym typeface="Merriweather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67826" y="3920075"/>
            <a:ext cx="734747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FFFFFF"/>
              </a:buClr>
              <a:buSzPts val="1300"/>
            </a:pPr>
            <a:r>
              <a:rPr lang="ru-RU" sz="2000" b="1" dirty="0" smtClean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Georgia"/>
              </a:rPr>
              <a:t>Областной конкурс сочинений среди школьников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8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/>
              <a:t>Участники </a:t>
            </a:r>
            <a:r>
              <a:rPr lang="ru" b="1" dirty="0" smtClean="0"/>
              <a:t>Конкурса: </a:t>
            </a:r>
            <a:endParaRPr b="1"/>
          </a:p>
        </p:txBody>
      </p:sp>
      <p:sp>
        <p:nvSpPr>
          <p:cNvPr id="236" name="Google Shape;236;p18"/>
          <p:cNvSpPr txBox="1">
            <a:spLocks noGrp="1"/>
          </p:cNvSpPr>
          <p:nvPr>
            <p:ph type="body" idx="1"/>
          </p:nvPr>
        </p:nvSpPr>
        <p:spPr>
          <a:xfrm>
            <a:off x="1297500" y="1256700"/>
            <a:ext cx="7038900" cy="323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dirty="0" smtClean="0"/>
              <a:t>обучающиеся </a:t>
            </a:r>
            <a:r>
              <a:rPr lang="ru" sz="2400" dirty="0"/>
              <a:t>общеобразовательных организаций Московской области двух возрастных категорий:</a:t>
            </a:r>
            <a:endParaRPr sz="2400"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400" dirty="0"/>
              <a:t>обучающиеся 5-7 классов;</a:t>
            </a:r>
            <a:endParaRPr sz="2400"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400" dirty="0"/>
              <a:t>обучающиеся 8-11 классов.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9"/>
          <p:cNvSpPr txBox="1">
            <a:spLocks noGrp="1"/>
          </p:cNvSpPr>
          <p:nvPr>
            <p:ph type="title" idx="4294967295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/>
              <a:t>Цель и задачи Конкурса</a:t>
            </a:r>
            <a:endParaRPr b="1"/>
          </a:p>
        </p:txBody>
      </p:sp>
      <p:sp>
        <p:nvSpPr>
          <p:cNvPr id="242" name="Google Shape;242;p19"/>
          <p:cNvSpPr txBox="1"/>
          <p:nvPr/>
        </p:nvSpPr>
        <p:spPr>
          <a:xfrm>
            <a:off x="1297500" y="1537550"/>
            <a:ext cx="494100" cy="4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rgbClr val="FFFFFF"/>
              </a:solidFill>
            </a:endParaRPr>
          </a:p>
        </p:txBody>
      </p:sp>
      <p:sp>
        <p:nvSpPr>
          <p:cNvPr id="243" name="Google Shape;243;p19"/>
          <p:cNvSpPr txBox="1">
            <a:spLocks noGrp="1"/>
          </p:cNvSpPr>
          <p:nvPr>
            <p:ph type="body" idx="4294967295"/>
          </p:nvPr>
        </p:nvSpPr>
        <p:spPr>
          <a:xfrm>
            <a:off x="143400" y="1352792"/>
            <a:ext cx="9000600" cy="80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" sz="1800" dirty="0">
                <a:solidFill>
                  <a:srgbClr val="FFFFFF"/>
                </a:solidFill>
              </a:rPr>
              <a:t>Конкурс проводится с целью сохранения памяти о Победе в Великой Отечественной </a:t>
            </a:r>
            <a:r>
              <a:rPr lang="ru" sz="1800" dirty="0" smtClean="0">
                <a:solidFill>
                  <a:srgbClr val="FFFFFF"/>
                </a:solidFill>
              </a:rPr>
              <a:t>войне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244" name="Google Shape;244;p19"/>
          <p:cNvSpPr txBox="1"/>
          <p:nvPr/>
        </p:nvSpPr>
        <p:spPr>
          <a:xfrm>
            <a:off x="1571300" y="2858400"/>
            <a:ext cx="422100" cy="33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rgbClr val="FFFFFF"/>
              </a:solidFill>
            </a:endParaRPr>
          </a:p>
        </p:txBody>
      </p:sp>
      <p:sp>
        <p:nvSpPr>
          <p:cNvPr id="245" name="Google Shape;245;p19"/>
          <p:cNvSpPr txBox="1">
            <a:spLocks noGrp="1"/>
          </p:cNvSpPr>
          <p:nvPr>
            <p:ph type="body" idx="4294967295"/>
          </p:nvPr>
        </p:nvSpPr>
        <p:spPr>
          <a:xfrm>
            <a:off x="955617" y="2215381"/>
            <a:ext cx="7962471" cy="214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dirty="0">
                <a:solidFill>
                  <a:srgbClr val="FFFFFF"/>
                </a:solidFill>
              </a:rPr>
              <a:t>Задачи Конкурса:</a:t>
            </a:r>
            <a:endParaRPr sz="180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dirty="0">
                <a:solidFill>
                  <a:srgbClr val="FFFFFF"/>
                </a:solidFill>
              </a:rPr>
              <a:t>повышение интереса к историческим и культурным ценностям России;</a:t>
            </a:r>
            <a:endParaRPr sz="180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dirty="0">
                <a:solidFill>
                  <a:srgbClr val="FFFFFF"/>
                </a:solidFill>
              </a:rPr>
              <a:t>развитие творческих способностей обучающихся Московской области;</a:t>
            </a:r>
            <a:endParaRPr sz="1800">
              <a:solidFill>
                <a:srgbClr val="FFFFFF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dirty="0">
                <a:solidFill>
                  <a:srgbClr val="FFFFFF"/>
                </a:solidFill>
              </a:rPr>
              <a:t>воспитание уважения к национальной культуре и искусству на основе изучения событий Великой Отечественной войны.</a:t>
            </a:r>
            <a:endParaRPr sz="180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</a:endParaRPr>
          </a:p>
        </p:txBody>
      </p:sp>
      <p:sp>
        <p:nvSpPr>
          <p:cNvPr id="246" name="Google Shape;246;p19"/>
          <p:cNvSpPr txBox="1"/>
          <p:nvPr/>
        </p:nvSpPr>
        <p:spPr>
          <a:xfrm>
            <a:off x="329311" y="3562586"/>
            <a:ext cx="732900" cy="80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rgbClr val="FFFFFF"/>
              </a:solidFill>
            </a:endParaRPr>
          </a:p>
        </p:txBody>
      </p:sp>
      <p:sp>
        <p:nvSpPr>
          <p:cNvPr id="247" name="Google Shape;247;p19"/>
          <p:cNvSpPr/>
          <p:nvPr/>
        </p:nvSpPr>
        <p:spPr>
          <a:xfrm>
            <a:off x="404615" y="2717753"/>
            <a:ext cx="379500" cy="460800"/>
          </a:xfrm>
          <a:prstGeom prst="mathMinus">
            <a:avLst>
              <a:gd name="adj1" fmla="val 13194"/>
            </a:avLst>
          </a:prstGeom>
          <a:solidFill>
            <a:srgbClr val="F1C23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999999"/>
              </a:solidFill>
            </a:endParaRPr>
          </a:p>
        </p:txBody>
      </p:sp>
      <p:sp>
        <p:nvSpPr>
          <p:cNvPr id="248" name="Google Shape;248;p19"/>
          <p:cNvSpPr/>
          <p:nvPr/>
        </p:nvSpPr>
        <p:spPr>
          <a:xfrm>
            <a:off x="383101" y="3345250"/>
            <a:ext cx="379500" cy="460800"/>
          </a:xfrm>
          <a:prstGeom prst="mathMinus">
            <a:avLst>
              <a:gd name="adj1" fmla="val 13194"/>
            </a:avLst>
          </a:prstGeom>
          <a:solidFill>
            <a:srgbClr val="F1C23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999999"/>
              </a:solidFill>
            </a:endParaRPr>
          </a:p>
        </p:txBody>
      </p:sp>
      <p:sp>
        <p:nvSpPr>
          <p:cNvPr id="249" name="Google Shape;249;p19"/>
          <p:cNvSpPr/>
          <p:nvPr/>
        </p:nvSpPr>
        <p:spPr>
          <a:xfrm>
            <a:off x="404615" y="3914496"/>
            <a:ext cx="379500" cy="460800"/>
          </a:xfrm>
          <a:prstGeom prst="mathMinus">
            <a:avLst>
              <a:gd name="adj1" fmla="val 13194"/>
            </a:avLst>
          </a:prstGeom>
          <a:solidFill>
            <a:srgbClr val="F1C23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999999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0"/>
          <p:cNvSpPr txBox="1">
            <a:spLocks noGrp="1"/>
          </p:cNvSpPr>
          <p:nvPr>
            <p:ph type="title" idx="4294967295"/>
          </p:nvPr>
        </p:nvSpPr>
        <p:spPr>
          <a:xfrm>
            <a:off x="1378900" y="187200"/>
            <a:ext cx="7038900" cy="67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/>
              <a:t>Порядок проведения Конкурса</a:t>
            </a:r>
            <a:endParaRPr b="1"/>
          </a:p>
        </p:txBody>
      </p:sp>
      <p:sp>
        <p:nvSpPr>
          <p:cNvPr id="255" name="Google Shape;255;p20"/>
          <p:cNvSpPr txBox="1">
            <a:spLocks noGrp="1"/>
          </p:cNvSpPr>
          <p:nvPr>
            <p:ph type="body" idx="4294967295"/>
          </p:nvPr>
        </p:nvSpPr>
        <p:spPr>
          <a:xfrm>
            <a:off x="255495" y="652181"/>
            <a:ext cx="8639734" cy="3993777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dirty="0">
                <a:solidFill>
                  <a:srgbClr val="FFFFFF"/>
                </a:solidFill>
              </a:rPr>
              <a:t>Конкурс проводится в период с </a:t>
            </a:r>
            <a:r>
              <a:rPr lang="ru" sz="2000" b="1" dirty="0" smtClean="0">
                <a:solidFill>
                  <a:srgbClr val="FFD966"/>
                </a:solidFill>
              </a:rPr>
              <a:t>10</a:t>
            </a:r>
            <a:r>
              <a:rPr lang="ru" sz="2000" b="1" dirty="0" smtClean="0">
                <a:solidFill>
                  <a:srgbClr val="FFD966"/>
                </a:solidFill>
              </a:rPr>
              <a:t>.02.2020</a:t>
            </a:r>
            <a:r>
              <a:rPr lang="ru" sz="2000" b="1" dirty="0" smtClean="0">
                <a:solidFill>
                  <a:srgbClr val="FFFFFF"/>
                </a:solidFill>
              </a:rPr>
              <a:t> </a:t>
            </a:r>
            <a:r>
              <a:rPr lang="ru" sz="2000" b="1" dirty="0">
                <a:solidFill>
                  <a:srgbClr val="FFFFFF"/>
                </a:solidFill>
              </a:rPr>
              <a:t>по</a:t>
            </a:r>
            <a:r>
              <a:rPr lang="ru" sz="2000" b="1" dirty="0">
                <a:solidFill>
                  <a:srgbClr val="FFD966"/>
                </a:solidFill>
              </a:rPr>
              <a:t> 31.03.2020 </a:t>
            </a:r>
            <a:endParaRPr sz="2000" b="1">
              <a:solidFill>
                <a:srgbClr val="FFFFFF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rgbClr val="FFFFFF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i="1" u="sng" dirty="0">
                <a:solidFill>
                  <a:srgbClr val="F1C232"/>
                </a:solidFill>
              </a:rPr>
              <a:t>I этап</a:t>
            </a:r>
            <a:r>
              <a:rPr lang="ru" sz="2000" b="1" dirty="0">
                <a:solidFill>
                  <a:srgbClr val="F1C232"/>
                </a:solidFill>
              </a:rPr>
              <a:t> </a:t>
            </a:r>
            <a:r>
              <a:rPr lang="ru" sz="2000" b="1" dirty="0">
                <a:solidFill>
                  <a:srgbClr val="FFFFFF"/>
                </a:solidFill>
              </a:rPr>
              <a:t>– организационный (с </a:t>
            </a:r>
            <a:r>
              <a:rPr lang="ru" sz="2000" b="1" dirty="0" smtClean="0">
                <a:solidFill>
                  <a:srgbClr val="FFD966"/>
                </a:solidFill>
              </a:rPr>
              <a:t>10</a:t>
            </a:r>
            <a:r>
              <a:rPr lang="ru" sz="2000" b="1" dirty="0" smtClean="0">
                <a:solidFill>
                  <a:srgbClr val="FFD966"/>
                </a:solidFill>
              </a:rPr>
              <a:t>.02.2020 </a:t>
            </a:r>
            <a:r>
              <a:rPr lang="ru" sz="2000" b="1" dirty="0">
                <a:solidFill>
                  <a:srgbClr val="FFFFFF"/>
                </a:solidFill>
              </a:rPr>
              <a:t>по</a:t>
            </a:r>
            <a:r>
              <a:rPr lang="ru" sz="2000" b="1" dirty="0">
                <a:solidFill>
                  <a:srgbClr val="FFD966"/>
                </a:solidFill>
              </a:rPr>
              <a:t> </a:t>
            </a:r>
            <a:r>
              <a:rPr lang="ru" sz="2000" b="1" dirty="0" smtClean="0">
                <a:solidFill>
                  <a:srgbClr val="FFD966"/>
                </a:solidFill>
              </a:rPr>
              <a:t>12</a:t>
            </a:r>
            <a:r>
              <a:rPr lang="ru" sz="2000" b="1" dirty="0" smtClean="0">
                <a:solidFill>
                  <a:srgbClr val="FFD966"/>
                </a:solidFill>
              </a:rPr>
              <a:t>.02.2020</a:t>
            </a:r>
            <a:r>
              <a:rPr lang="ru" sz="2000" b="1" dirty="0" smtClean="0">
                <a:solidFill>
                  <a:srgbClr val="FFFFFF"/>
                </a:solidFill>
              </a:rPr>
              <a:t>)</a:t>
            </a:r>
            <a:endParaRPr sz="2000" b="1">
              <a:solidFill>
                <a:srgbClr val="FFFFFF"/>
              </a:solidFill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 smtClean="0">
                <a:solidFill>
                  <a:srgbClr val="FFFFFF"/>
                </a:solidFill>
              </a:rPr>
              <a:t>И</a:t>
            </a:r>
            <a:r>
              <a:rPr lang="ru" sz="1800" b="1" dirty="0" smtClean="0">
                <a:solidFill>
                  <a:srgbClr val="FFFFFF"/>
                </a:solidFill>
              </a:rPr>
              <a:t>нформационное освещение конкурса </a:t>
            </a:r>
            <a:endParaRPr sz="1800" b="1">
              <a:solidFill>
                <a:srgbClr val="FFFFFF"/>
              </a:solidFill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i="1" u="sng" dirty="0">
                <a:solidFill>
                  <a:srgbClr val="F1C232"/>
                </a:solidFill>
              </a:rPr>
              <a:t>II этап</a:t>
            </a:r>
            <a:r>
              <a:rPr lang="ru" sz="2000" b="1" dirty="0">
                <a:solidFill>
                  <a:srgbClr val="FFFFFF"/>
                </a:solidFill>
              </a:rPr>
              <a:t> – муниципальный (с </a:t>
            </a:r>
            <a:r>
              <a:rPr lang="ru" sz="2000" b="1" dirty="0" smtClean="0">
                <a:solidFill>
                  <a:srgbClr val="FFD966"/>
                </a:solidFill>
              </a:rPr>
              <a:t>13</a:t>
            </a:r>
            <a:r>
              <a:rPr lang="ru" sz="2000" b="1" dirty="0" smtClean="0">
                <a:solidFill>
                  <a:srgbClr val="FFD966"/>
                </a:solidFill>
              </a:rPr>
              <a:t>.02.2020</a:t>
            </a:r>
            <a:r>
              <a:rPr lang="ru" sz="2000" b="1" dirty="0" smtClean="0">
                <a:solidFill>
                  <a:srgbClr val="FFFFFF"/>
                </a:solidFill>
              </a:rPr>
              <a:t> </a:t>
            </a:r>
            <a:r>
              <a:rPr lang="ru" sz="2000" b="1" dirty="0">
                <a:solidFill>
                  <a:srgbClr val="FFFFFF"/>
                </a:solidFill>
              </a:rPr>
              <a:t>по </a:t>
            </a:r>
            <a:r>
              <a:rPr lang="ru" sz="2000" b="1" dirty="0" smtClean="0">
                <a:solidFill>
                  <a:srgbClr val="FFD966"/>
                </a:solidFill>
              </a:rPr>
              <a:t>13</a:t>
            </a:r>
            <a:r>
              <a:rPr lang="ru" sz="2000" b="1" dirty="0" smtClean="0">
                <a:solidFill>
                  <a:srgbClr val="FFD966"/>
                </a:solidFill>
              </a:rPr>
              <a:t>.03.2020</a:t>
            </a:r>
            <a:r>
              <a:rPr lang="ru" sz="2000" b="1" dirty="0" smtClean="0">
                <a:solidFill>
                  <a:srgbClr val="FFFFFF"/>
                </a:solidFill>
              </a:rPr>
              <a:t>)</a:t>
            </a:r>
            <a:endParaRPr sz="2000" b="1">
              <a:solidFill>
                <a:srgbClr val="FFFFFF"/>
              </a:solidFill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 dirty="0">
                <a:solidFill>
                  <a:srgbClr val="FFFFFF"/>
                </a:solidFill>
              </a:rPr>
              <a:t>Форма организации и порядок проведения Конкурса определяются органами местного самоуправления муниципальных образований Московской области.</a:t>
            </a:r>
            <a:endParaRPr sz="1800" b="1">
              <a:solidFill>
                <a:srgbClr val="FFFFFF"/>
              </a:solidFill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i="1" u="sng" dirty="0" smtClean="0">
                <a:solidFill>
                  <a:srgbClr val="F1C232"/>
                </a:solidFill>
              </a:rPr>
              <a:t>III </a:t>
            </a:r>
            <a:r>
              <a:rPr lang="ru" sz="2000" b="1" i="1" u="sng" dirty="0">
                <a:solidFill>
                  <a:srgbClr val="F1C232"/>
                </a:solidFill>
              </a:rPr>
              <a:t>этап</a:t>
            </a:r>
            <a:r>
              <a:rPr lang="ru" sz="2000" b="1" dirty="0">
                <a:solidFill>
                  <a:srgbClr val="FFFFFF"/>
                </a:solidFill>
              </a:rPr>
              <a:t> – региональный (с </a:t>
            </a:r>
            <a:r>
              <a:rPr lang="ru" sz="2000" b="1" dirty="0" smtClean="0">
                <a:solidFill>
                  <a:srgbClr val="FFD966"/>
                </a:solidFill>
              </a:rPr>
              <a:t>14</a:t>
            </a:r>
            <a:r>
              <a:rPr lang="ru" sz="2000" b="1" dirty="0" smtClean="0">
                <a:solidFill>
                  <a:srgbClr val="FFD966"/>
                </a:solidFill>
              </a:rPr>
              <a:t>.03.2020</a:t>
            </a:r>
            <a:r>
              <a:rPr lang="ru" sz="2000" b="1" dirty="0" smtClean="0">
                <a:solidFill>
                  <a:srgbClr val="FFFFFF"/>
                </a:solidFill>
              </a:rPr>
              <a:t> </a:t>
            </a:r>
            <a:r>
              <a:rPr lang="ru" sz="2000" b="1" dirty="0">
                <a:solidFill>
                  <a:srgbClr val="FFFFFF"/>
                </a:solidFill>
              </a:rPr>
              <a:t>по </a:t>
            </a:r>
            <a:r>
              <a:rPr lang="ru" sz="2000" b="1" dirty="0" smtClean="0">
                <a:solidFill>
                  <a:srgbClr val="FFD966"/>
                </a:solidFill>
              </a:rPr>
              <a:t>22.03.2020</a:t>
            </a:r>
            <a:r>
              <a:rPr lang="ru" sz="2000" b="1" dirty="0" smtClean="0">
                <a:solidFill>
                  <a:srgbClr val="FFFFFF"/>
                </a:solidFill>
              </a:rPr>
              <a:t>)</a:t>
            </a:r>
            <a:endParaRPr sz="2000" b="1">
              <a:solidFill>
                <a:srgbClr val="FFFFFF"/>
              </a:solidFill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 dirty="0" smtClean="0">
                <a:solidFill>
                  <a:srgbClr val="FFFFFF"/>
                </a:solidFill>
              </a:rPr>
              <a:t>Приём </a:t>
            </a:r>
            <a:r>
              <a:rPr lang="ru" sz="1800" b="1" dirty="0">
                <a:solidFill>
                  <a:srgbClr val="FFFFFF"/>
                </a:solidFill>
              </a:rPr>
              <a:t>заявок и конкурсных работ по электронной почте </a:t>
            </a:r>
            <a:r>
              <a:rPr lang="ru" sz="1800" b="1" u="sng" dirty="0">
                <a:solidFill>
                  <a:srgbClr val="FFD966"/>
                </a:solidFill>
                <a:hlinkClick r:id="rId4"/>
              </a:rPr>
              <a:t>center-05@mail.ru</a:t>
            </a:r>
            <a:endParaRPr sz="1800" b="1" u="sng">
              <a:solidFill>
                <a:srgbClr val="FFFFFF"/>
              </a:solidFill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dirty="0" smtClean="0">
                <a:solidFill>
                  <a:srgbClr val="FFFFFF"/>
                </a:solidFill>
              </a:rPr>
              <a:t>Подведение </a:t>
            </a:r>
            <a:r>
              <a:rPr lang="ru" sz="2000" b="1" dirty="0">
                <a:solidFill>
                  <a:srgbClr val="FFFFFF"/>
                </a:solidFill>
              </a:rPr>
              <a:t>итогов Конкурса (с </a:t>
            </a:r>
            <a:r>
              <a:rPr lang="ru" sz="2000" b="1" dirty="0" smtClean="0">
                <a:solidFill>
                  <a:srgbClr val="FFD966"/>
                </a:solidFill>
              </a:rPr>
              <a:t>23</a:t>
            </a:r>
            <a:r>
              <a:rPr lang="ru" sz="2000" b="1" dirty="0" smtClean="0">
                <a:solidFill>
                  <a:srgbClr val="FFD966"/>
                </a:solidFill>
              </a:rPr>
              <a:t>.03.2020</a:t>
            </a:r>
            <a:r>
              <a:rPr lang="ru" sz="2000" b="1" dirty="0" smtClean="0">
                <a:solidFill>
                  <a:srgbClr val="FFFFFF"/>
                </a:solidFill>
              </a:rPr>
              <a:t> </a:t>
            </a:r>
            <a:r>
              <a:rPr lang="ru" sz="2000" b="1" dirty="0">
                <a:solidFill>
                  <a:srgbClr val="FFFFFF"/>
                </a:solidFill>
              </a:rPr>
              <a:t>по </a:t>
            </a:r>
            <a:r>
              <a:rPr lang="ru" sz="2000" b="1" dirty="0">
                <a:solidFill>
                  <a:srgbClr val="FFD966"/>
                </a:solidFill>
              </a:rPr>
              <a:t>31.03.2020</a:t>
            </a:r>
            <a:r>
              <a:rPr lang="ru" sz="2000" b="1" dirty="0" smtClean="0">
                <a:solidFill>
                  <a:srgbClr val="FFFFFF"/>
                </a:solidFill>
              </a:rPr>
              <a:t>)</a:t>
            </a:r>
            <a:endParaRPr sz="2000" b="1">
              <a:solidFill>
                <a:srgbClr val="FFFFFF"/>
              </a:solidFill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8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 smtClean="0"/>
              <a:t>Критерии оценки</a:t>
            </a:r>
            <a:r>
              <a:rPr lang="ru" b="1" dirty="0" smtClean="0"/>
              <a:t>: </a:t>
            </a:r>
            <a:endParaRPr b="1"/>
          </a:p>
        </p:txBody>
      </p:sp>
      <p:sp>
        <p:nvSpPr>
          <p:cNvPr id="236" name="Google Shape;236;p18"/>
          <p:cNvSpPr txBox="1">
            <a:spLocks noGrp="1"/>
          </p:cNvSpPr>
          <p:nvPr>
            <p:ph type="body" idx="1"/>
          </p:nvPr>
        </p:nvSpPr>
        <p:spPr>
          <a:xfrm>
            <a:off x="302559" y="1256699"/>
            <a:ext cx="8646459" cy="338925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1800" dirty="0" smtClean="0"/>
              <a:t>полнота раскрытия темы, содержательность;</a:t>
            </a:r>
          </a:p>
          <a:p>
            <a:r>
              <a:rPr lang="ru-RU" sz="1800" dirty="0" smtClean="0"/>
              <a:t>последовательность и оригинальность изложения, индивидуальный стиль автора;</a:t>
            </a:r>
          </a:p>
          <a:p>
            <a:r>
              <a:rPr lang="ru-RU" sz="1800" dirty="0" smtClean="0"/>
              <a:t>отражение личного отношения к теме, умение автора искренне передать свои эмоции;</a:t>
            </a:r>
          </a:p>
          <a:p>
            <a:r>
              <a:rPr lang="ru-RU" sz="1800" dirty="0" smtClean="0"/>
              <a:t>отсутствие стилистических, грамматических, речевых, орфографических </a:t>
            </a:r>
            <a:br>
              <a:rPr lang="ru-RU" sz="1800" dirty="0" smtClean="0"/>
            </a:br>
            <a:r>
              <a:rPr lang="ru-RU" sz="1800" dirty="0" smtClean="0"/>
              <a:t>и пунктуационных ошибок, т.е. соблюдение норм литературного языка;</a:t>
            </a:r>
          </a:p>
          <a:p>
            <a:r>
              <a:rPr lang="ru-RU" sz="1800" dirty="0" smtClean="0"/>
              <a:t>богатый словарный запас, умение строить сложные синтаксические </a:t>
            </a:r>
            <a:br>
              <a:rPr lang="ru-RU" sz="1800" dirty="0" smtClean="0"/>
            </a:br>
            <a:r>
              <a:rPr lang="ru-RU" sz="1800" dirty="0" smtClean="0"/>
              <a:t>и грамматические конструкции, не перегружая при этом текст ненужной информацией.</a:t>
            </a: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262;p21"/>
          <p:cNvPicPr preferRelativeResize="0"/>
          <p:nvPr/>
        </p:nvPicPr>
        <p:blipFill rotWithShape="1">
          <a:blip r:embed="rId3">
            <a:alphaModFix/>
          </a:blip>
          <a:srcRect l="99" r="89"/>
          <a:stretch/>
        </p:blipFill>
        <p:spPr>
          <a:xfrm rot="5400000">
            <a:off x="6636911" y="-2390"/>
            <a:ext cx="2504700" cy="2509500"/>
          </a:xfrm>
          <a:prstGeom prst="diagStripe">
            <a:avLst>
              <a:gd name="adj" fmla="val 50445"/>
            </a:avLst>
          </a:prstGeom>
          <a:noFill/>
          <a:ln>
            <a:noFill/>
          </a:ln>
        </p:spPr>
      </p:pic>
      <p:sp>
        <p:nvSpPr>
          <p:cNvPr id="260" name="Google Shape;260;p21"/>
          <p:cNvSpPr txBox="1">
            <a:spLocks noGrp="1"/>
          </p:cNvSpPr>
          <p:nvPr>
            <p:ph type="title" idx="4294967295"/>
          </p:nvPr>
        </p:nvSpPr>
        <p:spPr>
          <a:xfrm>
            <a:off x="66600" y="467775"/>
            <a:ext cx="7193400" cy="149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/>
              <a:t>Подведение итогов и награждение</a:t>
            </a:r>
            <a:endParaRPr b="1"/>
          </a:p>
        </p:txBody>
      </p:sp>
      <p:sp>
        <p:nvSpPr>
          <p:cNvPr id="261" name="Google Shape;261;p21"/>
          <p:cNvSpPr txBox="1">
            <a:spLocks noGrp="1"/>
          </p:cNvSpPr>
          <p:nvPr>
            <p:ph type="body" idx="4294967295"/>
          </p:nvPr>
        </p:nvSpPr>
        <p:spPr>
          <a:xfrm>
            <a:off x="286625" y="1311088"/>
            <a:ext cx="8694600" cy="339906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800" b="1" dirty="0" smtClean="0">
                <a:solidFill>
                  <a:srgbClr val="FFFFFF"/>
                </a:solidFill>
              </a:rPr>
              <a:t>Результаты </a:t>
            </a:r>
            <a:r>
              <a:rPr lang="ru" sz="1800" b="1" dirty="0">
                <a:solidFill>
                  <a:srgbClr val="FFFFFF"/>
                </a:solidFill>
              </a:rPr>
              <a:t>Конкурса фиксируются в протоколе, который размещается на сайте Министерства</a:t>
            </a:r>
            <a:r>
              <a:rPr lang="ru" sz="1800" b="1" dirty="0" smtClean="0">
                <a:solidFill>
                  <a:srgbClr val="FFFFFF"/>
                </a:solidFill>
              </a:rPr>
              <a:t>.</a:t>
            </a:r>
          </a:p>
          <a:p>
            <a:pPr marL="0" indent="0" algn="just">
              <a:spcBef>
                <a:spcPts val="1600"/>
              </a:spcBef>
              <a:buNone/>
            </a:pPr>
            <a:r>
              <a:rPr lang="ru-RU" sz="1800" b="1" dirty="0" smtClean="0"/>
              <a:t>Победителями признаются работы, набравшие наибольшее количество баллов.</a:t>
            </a: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 dirty="0" smtClean="0">
                <a:solidFill>
                  <a:srgbClr val="FFFFFF"/>
                </a:solidFill>
              </a:rPr>
              <a:t>Лучшие </a:t>
            </a:r>
            <a:r>
              <a:rPr lang="ru" sz="1800" b="1" dirty="0">
                <a:solidFill>
                  <a:srgbClr val="FFFFFF"/>
                </a:solidFill>
              </a:rPr>
              <a:t>конкурсные работы «Издательский дом «Подмосковье» публикует в печатных средствах массовой информации «Подмосковье. Сегодня» и «Подмосковье. </a:t>
            </a:r>
            <a:r>
              <a:rPr lang="ru" sz="1800" b="1" dirty="0" smtClean="0">
                <a:solidFill>
                  <a:srgbClr val="FFFFFF"/>
                </a:solidFill>
              </a:rPr>
              <a:t>Неделя» в </a:t>
            </a:r>
            <a:r>
              <a:rPr lang="ru" sz="1800" b="1" dirty="0">
                <a:solidFill>
                  <a:srgbClr val="FFFFFF"/>
                </a:solidFill>
              </a:rPr>
              <a:t>период с </a:t>
            </a:r>
            <a:r>
              <a:rPr lang="ru" sz="1800" b="1" dirty="0">
                <a:solidFill>
                  <a:srgbClr val="FFD966"/>
                </a:solidFill>
              </a:rPr>
              <a:t>01.05.2020</a:t>
            </a:r>
            <a:r>
              <a:rPr lang="ru" sz="1800" b="1" dirty="0">
                <a:solidFill>
                  <a:srgbClr val="F1C232"/>
                </a:solidFill>
              </a:rPr>
              <a:t> </a:t>
            </a:r>
            <a:r>
              <a:rPr lang="ru" sz="1800" b="1" dirty="0">
                <a:solidFill>
                  <a:srgbClr val="FFFFFF"/>
                </a:solidFill>
              </a:rPr>
              <a:t> по </a:t>
            </a:r>
            <a:r>
              <a:rPr lang="ru" sz="1800" b="1" dirty="0">
                <a:solidFill>
                  <a:srgbClr val="FFD966"/>
                </a:solidFill>
              </a:rPr>
              <a:t>31.12.2020</a:t>
            </a:r>
            <a:r>
              <a:rPr lang="ru" sz="1800" b="1" dirty="0">
                <a:solidFill>
                  <a:srgbClr val="FFFFFF"/>
                </a:solidFill>
              </a:rPr>
              <a:t>.</a:t>
            </a:r>
            <a:endParaRPr sz="1800" b="1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b="1">
              <a:solidFill>
                <a:srgbClr val="FFFFFF"/>
              </a:solidFill>
            </a:endParaRPr>
          </a:p>
        </p:txBody>
      </p:sp>
      <p:sp>
        <p:nvSpPr>
          <p:cNvPr id="263" name="Google Shape;263;p21"/>
          <p:cNvSpPr/>
          <p:nvPr/>
        </p:nvSpPr>
        <p:spPr>
          <a:xfrm>
            <a:off x="7457450" y="4312850"/>
            <a:ext cx="1686554" cy="830655"/>
          </a:xfrm>
          <a:custGeom>
            <a:avLst/>
            <a:gdLst/>
            <a:ahLst/>
            <a:cxnLst/>
            <a:rect l="l" t="t" r="r" b="b"/>
            <a:pathLst>
              <a:path w="84254" h="48898" extrusionOk="0">
                <a:moveTo>
                  <a:pt x="0" y="0"/>
                </a:moveTo>
                <a:lnTo>
                  <a:pt x="50319" y="0"/>
                </a:lnTo>
                <a:lnTo>
                  <a:pt x="84254" y="33935"/>
                </a:lnTo>
                <a:lnTo>
                  <a:pt x="84254" y="48898"/>
                </a:lnTo>
                <a:lnTo>
                  <a:pt x="48798" y="4889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Focus">
  <a:themeElements>
    <a:clrScheme name="Focus">
      <a:dk1>
        <a:srgbClr val="1B212C"/>
      </a:dk1>
      <a:lt1>
        <a:srgbClr val="FFFFFF"/>
      </a:lt1>
      <a:dk2>
        <a:srgbClr val="D9D9D9"/>
      </a:dk2>
      <a:lt2>
        <a:srgbClr val="82C7A5"/>
      </a:lt2>
      <a:accent1>
        <a:srgbClr val="0145AC"/>
      </a:accent1>
      <a:accent2>
        <a:srgbClr val="EECE1A"/>
      </a:accent2>
      <a:accent3>
        <a:srgbClr val="4E5567"/>
      </a:accent3>
      <a:accent4>
        <a:srgbClr val="F4D6AD"/>
      </a:accent4>
      <a:accent5>
        <a:srgbClr val="7890CD"/>
      </a:accent5>
      <a:accent6>
        <a:srgbClr val="F15E22"/>
      </a:accent6>
      <a:hlink>
        <a:srgbClr val="7890CD"/>
      </a:hlink>
      <a:folHlink>
        <a:srgbClr val="7890C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264</Words>
  <PresentationFormat>Экран (16:9)</PresentationFormat>
  <Paragraphs>39</Paragraphs>
  <Slides>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Merriweather</vt:lpstr>
      <vt:lpstr>Montserrat</vt:lpstr>
      <vt:lpstr>Georgia</vt:lpstr>
      <vt:lpstr>Lato</vt:lpstr>
      <vt:lpstr>Focus</vt:lpstr>
      <vt:lpstr>75 лет  Победы в Великой Отечественной войне</vt:lpstr>
      <vt:lpstr>Участники Конкурса: </vt:lpstr>
      <vt:lpstr>Цель и задачи Конкурса</vt:lpstr>
      <vt:lpstr>Порядок проведения Конкурса</vt:lpstr>
      <vt:lpstr>Критерии оценки: </vt:lpstr>
      <vt:lpstr>Подведение итогов и награждение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75 лет  Победы в Великой Отечественной войне</dc:title>
  <dc:creator>Иванова Татьяна Викторовна</dc:creator>
  <cp:lastModifiedBy>IvanovaTVi</cp:lastModifiedBy>
  <cp:revision>2</cp:revision>
  <dcterms:modified xsi:type="dcterms:W3CDTF">2020-02-04T09:33:26Z</dcterms:modified>
</cp:coreProperties>
</file>