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54E810-8140-4820-88DA-BD05CF763A15}" type="datetimeFigureOut">
              <a:rPr lang="ru-RU" smtClean="0"/>
              <a:pPr/>
              <a:t>28.01.2020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DA0966-56E0-41C7-96E5-28416EFA83E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558608" cy="31056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«Числовые последовательности, арифметическая  и геометрическая прогрессия»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854696" cy="1752600"/>
          </a:xfrm>
        </p:spPr>
        <p:txBody>
          <a:bodyPr>
            <a:noAutofit/>
          </a:bodyPr>
          <a:lstStyle/>
          <a:p>
            <a:pPr algn="l"/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Соловьева В.Г.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i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учитель математики МБОУ СОШ № 5</a:t>
            </a:r>
            <a:endParaRPr lang="ru-RU" sz="2800" i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71600" y="836712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План повторения материала: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1988840"/>
            <a:ext cx="57243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1. Последовательности.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74552" y="2875002"/>
            <a:ext cx="75180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2. Арифметическая прогрессия.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4552" y="3717032"/>
            <a:ext cx="72734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3. Геометрическая прогрессия.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74552" y="4509120"/>
            <a:ext cx="75180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4. Задачи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для самостоятельного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  решения.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908720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492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Пусть каждому натуральному числу  поставлено в соответствие действительное число , тогда говорят, что задана последовательность . Числа  называются элементами (или членами) последовательности.</a:t>
            </a:r>
          </a:p>
          <a:p>
            <a:pPr algn="ctr"/>
            <a:endParaRPr lang="ru-RU" sz="2400" dirty="0"/>
          </a:p>
          <a:p>
            <a:pPr algn="ctr"/>
            <a:r>
              <a:rPr lang="ru-RU" sz="2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Рекуррентно заданные последовательности.</a:t>
            </a:r>
          </a:p>
          <a:p>
            <a:pPr>
              <a:tabLst>
                <a:tab pos="449263" algn="l"/>
              </a:tabLst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Одним из способов задания последовательности является рекурсия. Он состоит в следующем.</a:t>
            </a:r>
          </a:p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Задается первый элемент последовательности и алгоритм нахождения каждого следующего элемента через предыдущий. Таким образом, зная значение первого элемента, можно найти второй; зная второй - найти третий, и т.д.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Прямоугольник 3"/>
              <p:cNvSpPr/>
              <p:nvPr/>
            </p:nvSpPr>
            <p:spPr>
              <a:xfrm>
                <a:off x="179512" y="235857"/>
                <a:ext cx="8784976" cy="6489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Числовую последовательность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40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каждый член которой, начиная со второго, равен предыдущему, сложенному с одним и тем же числом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называют арифметической прогрессией. Число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называется разностью арифметической прогрессии: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  <m:r>
                      <a:rPr lang="en-US" sz="2400" b="0" i="0" smtClean="0">
                        <a:latin typeface="Cambria Math"/>
                        <a:cs typeface="Arial" pitchFamily="34" charset="0"/>
                      </a:rPr>
                      <m:t>.</m:t>
                    </m:r>
                  </m:oMath>
                </a14:m>
                <a:endParaRPr lang="en-US" sz="2400" dirty="0" smtClean="0"/>
              </a:p>
              <a:p>
                <a:pPr algn="ctr"/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Так как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 то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+1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=2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 Верно и обратное.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Последовательность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является арифметической тогда и только тогда, когда для любого </a:t>
                </a:r>
                <a14:m>
                  <m:oMath xmlns:m="http://schemas.openxmlformats.org/officeDocument/2006/math">
                    <m:r>
                      <a:rPr lang="ru-RU" sz="2400" i="1" dirty="0" smtClean="0">
                        <a:latin typeface="Cambria Math"/>
                        <a:cs typeface="Arial" pitchFamily="34" charset="0"/>
                      </a:rPr>
                      <m:t>𝑛</m:t>
                    </m:r>
                    <m:r>
                      <a:rPr lang="ru-RU" sz="2400" i="1" dirty="0" smtClean="0">
                        <a:latin typeface="Cambria Math"/>
                        <a:cs typeface="Arial" pitchFamily="34" charset="0"/>
                      </a:rPr>
                      <m:t> &gt; 1 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выполняется рекуррентное соотношение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6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+1</m:t>
                            </m:r>
                          </m:sub>
                        </m:sSub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6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Формула общего члена арифметической прогрессии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ru-RU" sz="2600" i="1" dirty="0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600" i="1" dirty="0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dirty="0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dirty="0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ru-RU" sz="2600" i="1" dirty="0" smtClean="0">
                        <a:latin typeface="Cambria Math"/>
                        <a:cs typeface="Arial" pitchFamily="34" charset="0"/>
                      </a:rPr>
                      <m:t> </m:t>
                    </m:r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такова: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+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  <a:cs typeface="Arial" pitchFamily="34" charset="0"/>
                          </a:rPr>
                          <m:t>−1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cs typeface="Arial" pitchFamily="34" charset="0"/>
                      </a:rPr>
                      <m:t>𝑑</m:t>
                    </m:r>
                  </m:oMath>
                </a14:m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endParaRPr lang="ru-RU" sz="2400" dirty="0" smtClean="0">
                  <a:latin typeface="Arial" pitchFamily="34" charset="0"/>
                  <a:cs typeface="Arial" pitchFamily="34" charset="0"/>
                </a:endParaRP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Сумма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-членов арифметической прогрессии вычисляется по формуле: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𝑆</m:t>
                    </m:r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𝑑</m:t>
                        </m:r>
                        <m:d>
                          <m:d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𝑛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endParaRPr lang="ru-RU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35857"/>
                <a:ext cx="8784976" cy="6489725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63" t="-188" r="-1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276350" cy="342900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276350" cy="34290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Прямоугольник 5"/>
              <p:cNvSpPr/>
              <p:nvPr/>
            </p:nvSpPr>
            <p:spPr>
              <a:xfrm>
                <a:off x="180639" y="260648"/>
                <a:ext cx="8784976" cy="6278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Геометрической прогрессией называется числовая последовательность, каждый член которой отличен от нуля и, начиная со второго, равен предыдущему члену, умноженному на постоянное для данной последовательности число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≠ 0.</a:t>
                </a:r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Это постоянное число называется знаменателем геометрической прогрессии и обозначается обычно буквой  </a:t>
                </a:r>
                <a:r>
                  <a:rPr lang="ru-RU" sz="2200" i="1" dirty="0" err="1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  Геометрическая прогрессия называется  возрастающей, если </a:t>
                </a:r>
                <a:r>
                  <a:rPr lang="ru-RU" sz="2200" i="1" dirty="0" smtClean="0">
                    <a:latin typeface="Arial" pitchFamily="34" charset="0"/>
                    <a:cs typeface="Arial" pitchFamily="34" charset="0"/>
                  </a:rPr>
                  <a:t>q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больше нуля  и  убывающей, если</a:t>
                </a:r>
                <a:r>
                  <a:rPr lang="ru-RU" sz="2200" i="1" dirty="0" smtClean="0">
                    <a:latin typeface="Arial" pitchFamily="34" charset="0"/>
                    <a:cs typeface="Arial" pitchFamily="34" charset="0"/>
                  </a:rPr>
                  <a:t> q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меньше нуля.</a:t>
                </a: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Формула  n-го  члена  геометрической прогрессии:</a:t>
                </a:r>
                <a:r>
                  <a:rPr lang="en-US" sz="22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endParaRPr lang="ru-RU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Характеристическое свойство геометрической прогрессии.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+1</m:t>
                            </m:r>
                          </m:sub>
                        </m:sSub>
                      </m:e>
                    </m:rad>
                  </m:oMath>
                </a14:m>
                <a:endParaRPr lang="ru-RU" sz="2400" dirty="0" smtClean="0"/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Числовая последовательность    с положительными членами является геометрической прогрессией тогда и только тогда, когда любой член этой последовательности, начиная со второго, есть среднее геометрическое соседних с ним членов. </a:t>
                </a:r>
              </a:p>
              <a:p>
                <a:pPr algn="ctr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Сумма  n  первых членов геометрической прогрессии обычно обозначается    и при    вычисляется по формуле :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𝑆</m:t>
                    </m:r>
                    <m:r>
                      <a:rPr lang="en-US" sz="26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(1−</m:t>
                        </m:r>
                        <m:sSub>
                          <m:sSubPr>
                            <m:ctrlP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sz="2600" b="0" i="1" smtClean="0">
                                <a:latin typeface="Cambria Math"/>
                                <a:cs typeface="Arial" pitchFamily="34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1−</m:t>
                        </m:r>
                        <m:r>
                          <a:rPr lang="en-US" sz="2600" b="0" i="1" smtClean="0">
                            <a:latin typeface="Cambria Math"/>
                            <a:cs typeface="Arial" pitchFamily="34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600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39" y="260648"/>
                <a:ext cx="8784976" cy="6278450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833" t="-485" r="-15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3442" y="260648"/>
                <a:ext cx="8964488" cy="3528392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ru-RU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Задания для самостоятельного решения:</a:t>
                </a:r>
              </a:p>
              <a:p>
                <a:pPr algn="l"/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1.Найдите первый член арифметической прогрессии,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если </a:t>
                </a:r>
                <a:r>
                  <a:rPr lang="en-US" sz="2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6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=23, 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    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=48.</m:t>
                    </m:r>
                  </m:oMath>
                </a14:m>
                <a:endParaRPr lang="en-US" sz="2200" dirty="0" smtClean="0"/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2. Дана арифметическая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прогрессия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21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18… Определите ,под каким номером в эту прогрессию входит число  0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3. Найдите сумму десяти первых членов арифметической прогрессии   -3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,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4. Дана последовательность натуральных чисел, которые кратны 4 и не превосходят 50. Сколько членов в данной последовательности? Найдите сумму всех членов данной последовательности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.</a:t>
                </a:r>
                <a:endParaRPr lang="en-US" sz="22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5.Составьте формулу 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n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-го 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члена геометрической прогрессии  3</a:t>
                </a:r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;-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6…</a:t>
                </a:r>
              </a:p>
              <a:p>
                <a:pPr algn="l"/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6.Найдите шестой член геометрической прогрессии, если</a:t>
                </a:r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=8</m:t>
                    </m:r>
                    <m:sSub>
                      <m:sSubPr>
                        <m:ctrlP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2200" dirty="0" smtClean="0">
                    <a:latin typeface="Arial" pitchFamily="34" charset="0"/>
                    <a:cs typeface="Arial" pitchFamily="34" charset="0"/>
                  </a:rPr>
                  <a:t>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𝑏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5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  <a:cs typeface="Arial" pitchFamily="34" charset="0"/>
                          </a:rPr>
                          <m:t>16</m:t>
                        </m:r>
                      </m:den>
                    </m:f>
                  </m:oMath>
                </a14:m>
                <a:r>
                  <a:rPr lang="ru-RU" sz="2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sz="2200" dirty="0">
                    <a:latin typeface="Arial" pitchFamily="34" charset="0"/>
                    <a:cs typeface="Arial" pitchFamily="34" charset="0"/>
                  </a:rPr>
                  <a:t>?</a:t>
                </a:r>
              </a:p>
              <a:p>
                <a:pPr algn="l"/>
                <a:r>
                  <a:rPr lang="ru-RU" sz="2400" dirty="0" smtClean="0">
                    <a:latin typeface="Arial" pitchFamily="34" charset="0"/>
                    <a:cs typeface="Arial" pitchFamily="34" charset="0"/>
                  </a:rPr>
                  <a:t>7.Дана геометрическая прогрессия 1; 3; 9 ;… Найдите шестой член прогрессии. Найдите сумму первых шести членов прогрессии.</a:t>
                </a:r>
                <a:endParaRPr lang="ru-RU" sz="2400" baseline="-25000" dirty="0" smtClean="0">
                  <a:latin typeface="Arial" pitchFamily="34" charset="0"/>
                  <a:cs typeface="Arial" pitchFamily="34" charset="0"/>
                </a:endParaRPr>
              </a:p>
              <a:p>
                <a:pPr algn="l"/>
                <a:endParaRPr lang="ru-RU" sz="2800" baseline="-25000" dirty="0" smtClean="0"/>
              </a:p>
              <a:p>
                <a:pPr algn="l"/>
                <a:endParaRPr lang="ru-RU" sz="2800" dirty="0" smtClean="0"/>
              </a:p>
              <a:p>
                <a:pPr algn="l"/>
                <a:endParaRPr lang="ru-RU" sz="28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3442" y="260648"/>
                <a:ext cx="8964488" cy="3528392"/>
              </a:xfrm>
              <a:blipFill rotWithShape="1">
                <a:blip r:embed="rId2" cstate="print"/>
                <a:stretch>
                  <a:fillRect l="-2109" t="-1554" r="-1293" b="-899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43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 «Числовые последовательности, арифметическая  и геометрическая прогрессия»  </vt:lpstr>
      <vt:lpstr>Слайд 2</vt:lpstr>
      <vt:lpstr>Слайд 3</vt:lpstr>
      <vt:lpstr>Слайд 4</vt:lpstr>
      <vt:lpstr>Слайд 5</vt:lpstr>
      <vt:lpstr>Слайд 6</vt:lpstr>
    </vt:vector>
  </TitlesOfParts>
  <Company>школы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Самостоятельная работа учителя математики по теме « Числовые последовательности, арифметическая  и геометрическая прогрессия»  </dc:title>
  <dc:creator>Валентина Григорьевн</dc:creator>
  <cp:lastModifiedBy>User</cp:lastModifiedBy>
  <cp:revision>32</cp:revision>
  <dcterms:created xsi:type="dcterms:W3CDTF">2013-03-11T06:34:40Z</dcterms:created>
  <dcterms:modified xsi:type="dcterms:W3CDTF">2020-01-28T05:22:55Z</dcterms:modified>
</cp:coreProperties>
</file>