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79" r:id="rId11"/>
    <p:sldId id="264" r:id="rId12"/>
    <p:sldId id="281" r:id="rId13"/>
    <p:sldId id="265" r:id="rId14"/>
    <p:sldId id="269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33D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A07B1B-3D14-4867-8BC3-FEF0CE217739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8A4624-1EBF-40C9-8558-D959A6B4D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54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444F2B-B419-4BF7-8BE5-ADEB7FA6C187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C48D58-4598-4960-A530-8ABC1143F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32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A1FF2-4E29-4407-B005-F82B0CD1B0B7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9122-48BC-40BC-A55A-E455EB8708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4BF41-0FEA-4D87-9C8C-9B5E6A8B2BAD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59467-A98B-4A73-95E2-0E287B9893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E5BF4-AA2E-41D5-B2FB-1CB7B65D5AC3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0B3F3-8AB4-4738-81A9-378AE1229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8AF72-4570-45B7-BC07-2DDDEA187155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9D0D5-116E-4905-BBD7-1F8399E420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803F3-9D90-496F-8BF3-4A345FC2DA6E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6A818-E5D0-4047-998D-3A93E0D91F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AE156-0A4B-48D0-A8ED-269765A2FC5B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A96BE-6F98-4096-803B-50E4A3DA22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D10D-3A04-483E-B822-AE359A44C435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CE04-B9D5-47C7-B27C-D3648BD17F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1806-9712-4D58-944C-7A372AA82B6B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C3D5-9822-4E5B-A09B-EBC3A50EB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DD5B5-8F4A-4D3D-B96E-B9D7B3895CB5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63FFD-EFE6-40EE-AEFB-340584FCEC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8439C-1649-4DBE-A961-9EB685E3C409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B5C3D-4850-4CED-A8FA-0FBC6EC47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5DC2AB-5EF3-4078-A512-25D703024BD8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35330-A5ED-469E-9CC7-7787363E45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E2B4FB8-A3AD-43F0-B17B-2ACC93231AC3}" type="datetimeFigureOut">
              <a:rPr lang="ru-RU" smtClean="0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B775A32-A87E-4CE3-903C-DBEDFA14E1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133600"/>
            <a:ext cx="7643813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Центральные углы и углы, вписанные в окружность</a:t>
            </a:r>
            <a:endParaRPr lang="ru-RU" sz="5400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75" y="5000625"/>
            <a:ext cx="2741613" cy="1371600"/>
          </a:xfrm>
        </p:spPr>
        <p:txBody>
          <a:bodyPr>
            <a:normAutofit/>
          </a:bodyPr>
          <a:lstStyle/>
          <a:p>
            <a:pPr eaLnBrk="1" hangingPunct="1"/>
            <a:endParaRPr lang="ru-RU" sz="2400" dirty="0" smtClean="0">
              <a:latin typeface="Arial" charset="0"/>
              <a:cs typeface="Arial" charset="0"/>
            </a:endParaRPr>
          </a:p>
        </p:txBody>
      </p:sp>
      <p:pic>
        <p:nvPicPr>
          <p:cNvPr id="8196" name="Рисунок 3" descr="r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4286250"/>
            <a:ext cx="2716213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620713"/>
            <a:ext cx="7467600" cy="520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678907" y="2393156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857500"/>
            <a:ext cx="2214562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071688" y="1714500"/>
            <a:ext cx="128587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Прямоугольник 11"/>
          <p:cNvSpPr>
            <a:spLocks noChangeArrowheads="1"/>
          </p:cNvSpPr>
          <p:nvPr/>
        </p:nvSpPr>
        <p:spPr bwMode="auto">
          <a:xfrm>
            <a:off x="4071938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4" name="Дуга 13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7119044"/>
              <a:gd name="adj2" fmla="val 464444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5550949">
            <a:off x="1852612" y="2476501"/>
            <a:ext cx="1000125" cy="946150"/>
          </a:xfrm>
          <a:prstGeom prst="arc">
            <a:avLst>
              <a:gd name="adj1" fmla="val 11724694"/>
              <a:gd name="adj2" fmla="val 17958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5822589">
            <a:off x="1995487" y="2476501"/>
            <a:ext cx="1000125" cy="946150"/>
          </a:xfrm>
          <a:prstGeom prst="arc">
            <a:avLst>
              <a:gd name="adj1" fmla="val 11241820"/>
              <a:gd name="adj2" fmla="val 18353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9" name="Прямоугольник 16"/>
          <p:cNvSpPr>
            <a:spLocks noChangeArrowheads="1"/>
          </p:cNvSpPr>
          <p:nvPr/>
        </p:nvSpPr>
        <p:spPr bwMode="auto">
          <a:xfrm>
            <a:off x="2857500" y="2500313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</a:t>
            </a:r>
            <a:r>
              <a:rPr lang="en-US" sz="4000" b="1"/>
              <a:t>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17420" name="TextBox 17"/>
          <p:cNvSpPr txBox="1">
            <a:spLocks noChangeArrowheads="1"/>
          </p:cNvSpPr>
          <p:nvPr/>
        </p:nvSpPr>
        <p:spPr bwMode="auto">
          <a:xfrm>
            <a:off x="4714875" y="357187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7421" name="TextBox 18"/>
          <p:cNvSpPr txBox="1">
            <a:spLocks noChangeArrowheads="1"/>
          </p:cNvSpPr>
          <p:nvPr/>
        </p:nvSpPr>
        <p:spPr bwMode="auto">
          <a:xfrm>
            <a:off x="500063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64306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549275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015767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1" name="Прямоугольник 14"/>
          <p:cNvSpPr>
            <a:spLocks noChangeArrowheads="1"/>
          </p:cNvSpPr>
          <p:nvPr/>
        </p:nvSpPr>
        <p:spPr bwMode="auto">
          <a:xfrm>
            <a:off x="4071938" y="385762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3643313" y="30718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8443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5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ym typeface="Symbol" pitchFamily="18" charset="2"/>
              </a:rPr>
              <a:t>40</a:t>
            </a:r>
            <a:r>
              <a:rPr lang="en-US" sz="4000" b="1" dirty="0" smtClean="0">
                <a:sym typeface="Symbol" pitchFamily="18" charset="2"/>
              </a:rPr>
              <a:t></a:t>
            </a:r>
            <a:endParaRPr lang="ru-RU" sz="4000" b="1" dirty="0"/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00063" y="164306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15188" y="171450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140</a:t>
            </a:r>
            <a:r>
              <a:rPr lang="ru-RU" sz="4000" b="1" dirty="0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870916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5" name="Прямоугольник 14"/>
          <p:cNvSpPr>
            <a:spLocks noChangeArrowheads="1"/>
          </p:cNvSpPr>
          <p:nvPr/>
        </p:nvSpPr>
        <p:spPr bwMode="auto">
          <a:xfrm>
            <a:off x="4000500" y="3857625"/>
            <a:ext cx="500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4071938" y="2928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9467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5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ym typeface="Symbol" pitchFamily="18" charset="2"/>
              </a:rPr>
              <a:t>45</a:t>
            </a:r>
            <a:r>
              <a:rPr lang="en-US" sz="4000" b="1" dirty="0" smtClean="0">
                <a:sym typeface="Symbol" pitchFamily="18" charset="2"/>
              </a:rPr>
              <a:t></a:t>
            </a:r>
            <a:endParaRPr lang="ru-RU" sz="4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767806" y="2375695"/>
            <a:ext cx="714375" cy="2392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3186113" y="3643313"/>
            <a:ext cx="63500" cy="279400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70" name="Прямоугольник 25"/>
          <p:cNvSpPr>
            <a:spLocks noChangeArrowheads="1"/>
          </p:cNvSpPr>
          <p:nvPr/>
        </p:nvSpPr>
        <p:spPr bwMode="auto">
          <a:xfrm>
            <a:off x="2000250" y="3286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15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19471" name="TextBox 26"/>
          <p:cNvSpPr txBox="1">
            <a:spLocks noChangeArrowheads="1"/>
          </p:cNvSpPr>
          <p:nvPr/>
        </p:nvSpPr>
        <p:spPr bwMode="auto">
          <a:xfrm>
            <a:off x="571500" y="16430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72313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120</a:t>
            </a:r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357188" y="476250"/>
            <a:ext cx="8072437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857500" y="1928813"/>
            <a:ext cx="3429000" cy="3357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071563" y="2786063"/>
            <a:ext cx="2643187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357688" y="3786188"/>
            <a:ext cx="1928812" cy="1500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928813" y="3786188"/>
            <a:ext cx="2428875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4018992">
            <a:off x="2132013" y="1430338"/>
            <a:ext cx="1611312" cy="1312862"/>
          </a:xfrm>
          <a:prstGeom prst="arc">
            <a:avLst>
              <a:gd name="adj1" fmla="val 19795381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2584090">
            <a:off x="3189288" y="2354263"/>
            <a:ext cx="2454275" cy="1703387"/>
          </a:xfrm>
          <a:prstGeom prst="arc">
            <a:avLst>
              <a:gd name="adj1" fmla="val 1291211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12584090">
            <a:off x="3019425" y="2478088"/>
            <a:ext cx="2570163" cy="1624012"/>
          </a:xfrm>
          <a:prstGeom prst="arc">
            <a:avLst>
              <a:gd name="adj1" fmla="val 12498217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1" name="Прямоугольник 24"/>
          <p:cNvSpPr>
            <a:spLocks noChangeArrowheads="1"/>
          </p:cNvSpPr>
          <p:nvPr/>
        </p:nvSpPr>
        <p:spPr bwMode="auto">
          <a:xfrm>
            <a:off x="3786188" y="32146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0492" name="Прямоугольник 25"/>
          <p:cNvSpPr>
            <a:spLocks noChangeArrowheads="1"/>
          </p:cNvSpPr>
          <p:nvPr/>
        </p:nvSpPr>
        <p:spPr bwMode="auto">
          <a:xfrm>
            <a:off x="3643313" y="4214813"/>
            <a:ext cx="1217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110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0493" name="TextBox 26"/>
          <p:cNvSpPr txBox="1">
            <a:spLocks noChangeArrowheads="1"/>
          </p:cNvSpPr>
          <p:nvPr/>
        </p:nvSpPr>
        <p:spPr bwMode="auto">
          <a:xfrm>
            <a:off x="2786063" y="2786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0494" name="TextBox 27"/>
          <p:cNvSpPr txBox="1">
            <a:spLocks noChangeArrowheads="1"/>
          </p:cNvSpPr>
          <p:nvPr/>
        </p:nvSpPr>
        <p:spPr bwMode="auto">
          <a:xfrm>
            <a:off x="500063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29500" y="1714500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flipV="1">
            <a:off x="4286250" y="3714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50825" y="333375"/>
            <a:ext cx="821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643188"/>
            <a:ext cx="2071687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4143375" y="2571750"/>
            <a:ext cx="2143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1321595" y="3393281"/>
            <a:ext cx="3643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</p:cNvCxnSpPr>
          <p:nvPr/>
        </p:nvCxnSpPr>
        <p:spPr>
          <a:xfrm rot="5400000" flipH="1" flipV="1">
            <a:off x="3393282" y="3393281"/>
            <a:ext cx="3714750" cy="2071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3971547">
            <a:off x="3412331" y="3250407"/>
            <a:ext cx="1516063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570937">
            <a:off x="3714750" y="5648325"/>
            <a:ext cx="1000125" cy="946150"/>
          </a:xfrm>
          <a:prstGeom prst="arc">
            <a:avLst>
              <a:gd name="adj1" fmla="val 13305347"/>
              <a:gd name="adj2" fmla="val 1780698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570937">
            <a:off x="3714750" y="5835650"/>
            <a:ext cx="1000125" cy="946150"/>
          </a:xfrm>
          <a:prstGeom prst="arc">
            <a:avLst>
              <a:gd name="adj1" fmla="val 13827580"/>
              <a:gd name="adj2" fmla="val 174672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5" name="TextBox 20"/>
          <p:cNvSpPr txBox="1">
            <a:spLocks noChangeArrowheads="1"/>
          </p:cNvSpPr>
          <p:nvPr/>
        </p:nvSpPr>
        <p:spPr bwMode="auto">
          <a:xfrm>
            <a:off x="3857625" y="2571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1516" name="Прямоугольник 21"/>
          <p:cNvSpPr>
            <a:spLocks noChangeArrowheads="1"/>
          </p:cNvSpPr>
          <p:nvPr/>
        </p:nvSpPr>
        <p:spPr bwMode="auto">
          <a:xfrm>
            <a:off x="3857625" y="50006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1517" name="TextBox 22"/>
          <p:cNvSpPr txBox="1">
            <a:spLocks noChangeArrowheads="1"/>
          </p:cNvSpPr>
          <p:nvPr/>
        </p:nvSpPr>
        <p:spPr bwMode="auto">
          <a:xfrm>
            <a:off x="571500" y="1643063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№8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00875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1519" name="Прямоугольник 24"/>
          <p:cNvSpPr>
            <a:spLocks noChangeArrowheads="1"/>
          </p:cNvSpPr>
          <p:nvPr/>
        </p:nvSpPr>
        <p:spPr bwMode="auto">
          <a:xfrm>
            <a:off x="3857625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6" name="Овал 25"/>
          <p:cNvSpPr/>
          <p:nvPr/>
        </p:nvSpPr>
        <p:spPr>
          <a:xfrm>
            <a:off x="4071938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0825" y="404813"/>
            <a:ext cx="821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14813" y="2643188"/>
            <a:ext cx="2143125" cy="12160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3" idx="0"/>
          </p:cNvCxnSpPr>
          <p:nvPr/>
        </p:nvCxnSpPr>
        <p:spPr>
          <a:xfrm flipV="1">
            <a:off x="2071688" y="1428750"/>
            <a:ext cx="214312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071688" y="2716213"/>
            <a:ext cx="2214562" cy="11414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143375" y="1428750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Прямоугольник 23"/>
          <p:cNvSpPr>
            <a:spLocks noChangeArrowheads="1"/>
          </p:cNvSpPr>
          <p:nvPr/>
        </p:nvSpPr>
        <p:spPr bwMode="auto">
          <a:xfrm>
            <a:off x="4000500" y="3143250"/>
            <a:ext cx="396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5" name="Дуга 24"/>
          <p:cNvSpPr/>
          <p:nvPr/>
        </p:nvSpPr>
        <p:spPr>
          <a:xfrm rot="12120719">
            <a:off x="3092450" y="-82550"/>
            <a:ext cx="2244725" cy="2068513"/>
          </a:xfrm>
          <a:prstGeom prst="arc">
            <a:avLst>
              <a:gd name="adj1" fmla="val 12732043"/>
              <a:gd name="adj2" fmla="val 170858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2120719">
            <a:off x="2998788" y="112713"/>
            <a:ext cx="2360612" cy="1973262"/>
          </a:xfrm>
          <a:prstGeom prst="arc">
            <a:avLst>
              <a:gd name="adj1" fmla="val 12339549"/>
              <a:gd name="adj2" fmla="val 1745641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3382779">
            <a:off x="3165476" y="2552700"/>
            <a:ext cx="2152650" cy="2181225"/>
          </a:xfrm>
          <a:prstGeom prst="arc">
            <a:avLst>
              <a:gd name="adj1" fmla="val 17096516"/>
              <a:gd name="adj2" fmla="val 848552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0" name="Прямоугольник 27"/>
          <p:cNvSpPr>
            <a:spLocks noChangeArrowheads="1"/>
          </p:cNvSpPr>
          <p:nvPr/>
        </p:nvSpPr>
        <p:spPr bwMode="auto">
          <a:xfrm>
            <a:off x="3786188" y="2071688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120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2541" name="TextBox 28"/>
          <p:cNvSpPr txBox="1">
            <a:spLocks noChangeArrowheads="1"/>
          </p:cNvSpPr>
          <p:nvPr/>
        </p:nvSpPr>
        <p:spPr bwMode="auto">
          <a:xfrm>
            <a:off x="4000500" y="39290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2542" name="TextBox 29"/>
          <p:cNvSpPr txBox="1">
            <a:spLocks noChangeArrowheads="1"/>
          </p:cNvSpPr>
          <p:nvPr/>
        </p:nvSpPr>
        <p:spPr bwMode="auto">
          <a:xfrm>
            <a:off x="428625" y="17145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15188" y="164306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240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214813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16200000" flipV="1">
            <a:off x="2964656" y="2678907"/>
            <a:ext cx="2500313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00250" y="2786063"/>
            <a:ext cx="2214563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0"/>
          </p:cNvCxnSpPr>
          <p:nvPr/>
        </p:nvCxnSpPr>
        <p:spPr>
          <a:xfrm rot="10800000">
            <a:off x="4214813" y="1428750"/>
            <a:ext cx="2214562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00250" y="2786063"/>
            <a:ext cx="4357688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Прямоугольник 21"/>
          <p:cNvSpPr>
            <a:spLocks noChangeArrowheads="1"/>
          </p:cNvSpPr>
          <p:nvPr/>
        </p:nvSpPr>
        <p:spPr bwMode="auto">
          <a:xfrm>
            <a:off x="3929063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2376790">
            <a:off x="3779838" y="3338513"/>
            <a:ext cx="1168400" cy="1214437"/>
          </a:xfrm>
          <a:prstGeom prst="arc">
            <a:avLst>
              <a:gd name="adj1" fmla="val 21438828"/>
              <a:gd name="adj2" fmla="val 302745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8633032">
            <a:off x="5541962" y="2286001"/>
            <a:ext cx="1000125" cy="946150"/>
          </a:xfrm>
          <a:prstGeom prst="arc">
            <a:avLst>
              <a:gd name="adj1" fmla="val 13743532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8633032">
            <a:off x="5684837" y="2357438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4" name="Прямоугольник 25"/>
          <p:cNvSpPr>
            <a:spLocks noChangeArrowheads="1"/>
          </p:cNvSpPr>
          <p:nvPr/>
        </p:nvSpPr>
        <p:spPr bwMode="auto">
          <a:xfrm>
            <a:off x="3571875" y="2928938"/>
            <a:ext cx="525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3565" name="Прямоугольник 26"/>
          <p:cNvSpPr>
            <a:spLocks noChangeArrowheads="1"/>
          </p:cNvSpPr>
          <p:nvPr/>
        </p:nvSpPr>
        <p:spPr bwMode="auto">
          <a:xfrm>
            <a:off x="4786313" y="2143125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3566" name="TextBox 27"/>
          <p:cNvSpPr txBox="1">
            <a:spLocks noChangeArrowheads="1"/>
          </p:cNvSpPr>
          <p:nvPr/>
        </p:nvSpPr>
        <p:spPr bwMode="auto">
          <a:xfrm>
            <a:off x="571500" y="1643063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15188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 flipH="1">
            <a:off x="4143375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-214313" y="357188"/>
            <a:ext cx="91440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3429001" y="4643437"/>
            <a:ext cx="22860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4214813" y="3857625"/>
            <a:ext cx="2143125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2071688" y="5000625"/>
            <a:ext cx="4286250" cy="15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71688" y="5000625"/>
            <a:ext cx="2928937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Прямоугольник 20"/>
          <p:cNvSpPr>
            <a:spLocks noChangeArrowheads="1"/>
          </p:cNvSpPr>
          <p:nvPr/>
        </p:nvSpPr>
        <p:spPr bwMode="auto">
          <a:xfrm>
            <a:off x="3929063" y="3143250"/>
            <a:ext cx="6238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О</a:t>
            </a:r>
          </a:p>
        </p:txBody>
      </p:sp>
      <p:sp>
        <p:nvSpPr>
          <p:cNvPr id="22" name="Дуга 21"/>
          <p:cNvSpPr/>
          <p:nvPr/>
        </p:nvSpPr>
        <p:spPr>
          <a:xfrm>
            <a:off x="1785938" y="4286250"/>
            <a:ext cx="1168400" cy="1212850"/>
          </a:xfrm>
          <a:prstGeom prst="arc">
            <a:avLst>
              <a:gd name="adj1" fmla="val 557802"/>
              <a:gd name="adj2" fmla="val 26641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8079218">
            <a:off x="3616325" y="3502026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8079218">
            <a:off x="3768725" y="3654426"/>
            <a:ext cx="1000125" cy="946150"/>
          </a:xfrm>
          <a:prstGeom prst="arc">
            <a:avLst>
              <a:gd name="adj1" fmla="val 13683215"/>
              <a:gd name="adj2" fmla="val 1747866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8" name="Прямоугольник 24"/>
          <p:cNvSpPr>
            <a:spLocks noChangeArrowheads="1"/>
          </p:cNvSpPr>
          <p:nvPr/>
        </p:nvSpPr>
        <p:spPr bwMode="auto">
          <a:xfrm>
            <a:off x="4572000" y="4286250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</a:t>
            </a:r>
            <a:r>
              <a:rPr lang="ru-RU" sz="4000" b="1"/>
              <a:t>2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4589" name="TextBox 25"/>
          <p:cNvSpPr txBox="1">
            <a:spLocks noChangeArrowheads="1"/>
          </p:cNvSpPr>
          <p:nvPr/>
        </p:nvSpPr>
        <p:spPr bwMode="auto">
          <a:xfrm>
            <a:off x="3214688" y="4929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/>
              <a:t>Х</a:t>
            </a:r>
          </a:p>
        </p:txBody>
      </p:sp>
      <p:sp>
        <p:nvSpPr>
          <p:cNvPr id="24590" name="TextBox 26"/>
          <p:cNvSpPr txBox="1">
            <a:spLocks noChangeArrowheads="1"/>
          </p:cNvSpPr>
          <p:nvPr/>
        </p:nvSpPr>
        <p:spPr bwMode="auto">
          <a:xfrm>
            <a:off x="428625" y="1571625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58063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 flipH="1">
            <a:off x="4143375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428625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 rot="5400000" flipH="1">
            <a:off x="4357688" y="3929063"/>
            <a:ext cx="1717675" cy="17176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071688" y="3929063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357688" y="3929063"/>
            <a:ext cx="2357437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071563" y="3000375"/>
            <a:ext cx="2857500" cy="857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928938" y="2000250"/>
            <a:ext cx="3714750" cy="2643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3404662">
            <a:off x="3398044" y="3169444"/>
            <a:ext cx="1516062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9344975">
            <a:off x="4008438" y="3592513"/>
            <a:ext cx="1000125" cy="946150"/>
          </a:xfrm>
          <a:prstGeom prst="arc">
            <a:avLst>
              <a:gd name="adj1" fmla="val 12620836"/>
              <a:gd name="adj2" fmla="val 15307598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9344975">
            <a:off x="4154488" y="3286125"/>
            <a:ext cx="973137" cy="1304925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12" name="Прямоугольник 31"/>
          <p:cNvSpPr>
            <a:spLocks noChangeArrowheads="1"/>
          </p:cNvSpPr>
          <p:nvPr/>
        </p:nvSpPr>
        <p:spPr bwMode="auto">
          <a:xfrm>
            <a:off x="5214938" y="4357688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" name="Полилиния 32"/>
          <p:cNvSpPr/>
          <p:nvPr/>
        </p:nvSpPr>
        <p:spPr>
          <a:xfrm rot="3810410">
            <a:off x="2998787" y="2193926"/>
            <a:ext cx="303213" cy="823912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4" name="TextBox 33"/>
          <p:cNvSpPr txBox="1">
            <a:spLocks noChangeArrowheads="1"/>
          </p:cNvSpPr>
          <p:nvPr/>
        </p:nvSpPr>
        <p:spPr bwMode="auto">
          <a:xfrm>
            <a:off x="2857500" y="26431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5615" name="TextBox 34"/>
          <p:cNvSpPr txBox="1">
            <a:spLocks noChangeArrowheads="1"/>
          </p:cNvSpPr>
          <p:nvPr/>
        </p:nvSpPr>
        <p:spPr bwMode="auto">
          <a:xfrm>
            <a:off x="3714750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5616" name="TextBox 36"/>
          <p:cNvSpPr txBox="1">
            <a:spLocks noChangeArrowheads="1"/>
          </p:cNvSpPr>
          <p:nvPr/>
        </p:nvSpPr>
        <p:spPr bwMode="auto">
          <a:xfrm>
            <a:off x="571500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215188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5618" name="Прямоугольник 38"/>
          <p:cNvSpPr>
            <a:spLocks noChangeArrowheads="1"/>
          </p:cNvSpPr>
          <p:nvPr/>
        </p:nvSpPr>
        <p:spPr bwMode="auto">
          <a:xfrm>
            <a:off x="3929063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0" name="Овал 3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2768330">
            <a:off x="1889919" y="1489869"/>
            <a:ext cx="4902200" cy="4846638"/>
          </a:xfrm>
          <a:prstGeom prst="arc">
            <a:avLst>
              <a:gd name="adj1" fmla="val 59"/>
              <a:gd name="adj2" fmla="val 672520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9191293">
            <a:off x="2692400" y="558800"/>
            <a:ext cx="3798888" cy="5556250"/>
          </a:xfrm>
          <a:prstGeom prst="arc">
            <a:avLst>
              <a:gd name="adj1" fmla="val 14441283"/>
              <a:gd name="adj2" fmla="val 1586451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571500" y="285750"/>
            <a:ext cx="792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12" idx="2"/>
          </p:cNvCxnSpPr>
          <p:nvPr/>
        </p:nvCxnSpPr>
        <p:spPr>
          <a:xfrm rot="5400000" flipH="1" flipV="1">
            <a:off x="3255963" y="3344862"/>
            <a:ext cx="3900488" cy="21256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71688" y="4857750"/>
            <a:ext cx="2071687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2783889">
            <a:off x="3489325" y="5354638"/>
            <a:ext cx="1152525" cy="1268412"/>
          </a:xfrm>
          <a:prstGeom prst="arc">
            <a:avLst>
              <a:gd name="adj1" fmla="val 2036726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1" name="TextBox 16"/>
          <p:cNvSpPr txBox="1">
            <a:spLocks noChangeArrowheads="1"/>
          </p:cNvSpPr>
          <p:nvPr/>
        </p:nvSpPr>
        <p:spPr bwMode="auto">
          <a:xfrm>
            <a:off x="2000250" y="57150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6632" name="Прямоугольник 18"/>
          <p:cNvSpPr>
            <a:spLocks noChangeArrowheads="1"/>
          </p:cNvSpPr>
          <p:nvPr/>
        </p:nvSpPr>
        <p:spPr bwMode="auto">
          <a:xfrm>
            <a:off x="6643688" y="4214813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6633" name="TextBox 19"/>
          <p:cNvSpPr txBox="1">
            <a:spLocks noChangeArrowheads="1"/>
          </p:cNvSpPr>
          <p:nvPr/>
        </p:nvSpPr>
        <p:spPr bwMode="auto">
          <a:xfrm>
            <a:off x="3714750" y="4714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26634" name="TextBox 20"/>
          <p:cNvSpPr txBox="1">
            <a:spLocks noChangeArrowheads="1"/>
          </p:cNvSpPr>
          <p:nvPr/>
        </p:nvSpPr>
        <p:spPr bwMode="auto">
          <a:xfrm>
            <a:off x="642938" y="171450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86625" y="1643063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223358">
            <a:off x="1924050" y="1471613"/>
            <a:ext cx="4795838" cy="4887912"/>
          </a:xfrm>
          <a:prstGeom prst="arc">
            <a:avLst>
              <a:gd name="adj1" fmla="val 18714186"/>
              <a:gd name="adj2" fmla="val 716592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3132318"/>
              <a:gd name="adj2" fmla="val 6558147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 bwMode="auto">
          <a:xfrm>
            <a:off x="1403350" y="260350"/>
            <a:ext cx="7000875" cy="868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b="1" cap="none" dirty="0" smtClean="0">
                <a:solidFill>
                  <a:srgbClr val="033DBF"/>
                </a:solidFill>
                <a:latin typeface="Arial" charset="0"/>
                <a:cs typeface="Arial" charset="0"/>
              </a:rPr>
              <a:t>Центральный угол-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428750" y="1000125"/>
            <a:ext cx="7500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cs typeface="Arial" charset="0"/>
              </a:rPr>
              <a:t>э</a:t>
            </a:r>
            <a:r>
              <a:rPr lang="ru-RU" sz="4000" dirty="0" smtClean="0">
                <a:cs typeface="Arial" charset="0"/>
              </a:rPr>
              <a:t>то </a:t>
            </a:r>
            <a:r>
              <a:rPr lang="ru-RU" sz="4000" dirty="0">
                <a:cs typeface="Arial" charset="0"/>
              </a:rPr>
              <a:t>угол с вершиной в центре окружности.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88" y="2286000"/>
            <a:ext cx="4357687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H="1" flipV="1">
            <a:off x="4214813" y="435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214813" y="2924175"/>
            <a:ext cx="1576387" cy="3081338"/>
            <a:chOff x="4214809" y="2924165"/>
            <a:chExt cx="1576406" cy="3081371"/>
          </a:xfrm>
        </p:grpSpPr>
        <p:cxnSp>
          <p:nvCxnSpPr>
            <p:cNvPr id="9" name="Прямая соединительная линия 8"/>
            <p:cNvCxnSpPr>
              <a:stCxn id="6" idx="7"/>
            </p:cNvCxnSpPr>
            <p:nvPr/>
          </p:nvCxnSpPr>
          <p:spPr>
            <a:xfrm rot="16200000" flipH="1" flipV="1">
              <a:off x="4248147" y="2890827"/>
              <a:ext cx="150972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7" idx="6"/>
              <a:endCxn id="6" idx="5"/>
            </p:cNvCxnSpPr>
            <p:nvPr/>
          </p:nvCxnSpPr>
          <p:spPr>
            <a:xfrm rot="10800000" flipH="1" flipV="1">
              <a:off x="4214809" y="4429131"/>
              <a:ext cx="1576406" cy="157640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Дуга 17"/>
          <p:cNvSpPr/>
          <p:nvPr/>
        </p:nvSpPr>
        <p:spPr>
          <a:xfrm rot="5091335">
            <a:off x="4167188" y="3932237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4" name="Рисунок 20" descr="J019936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11430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Box 21"/>
          <p:cNvSpPr txBox="1">
            <a:spLocks noChangeArrowheads="1"/>
          </p:cNvSpPr>
          <p:nvPr/>
        </p:nvSpPr>
        <p:spPr bwMode="auto">
          <a:xfrm>
            <a:off x="3714750" y="40719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29562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>
            <a:off x="2000250" y="4573588"/>
            <a:ext cx="2357438" cy="1784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00250" y="3286125"/>
            <a:ext cx="471487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Прямоугольник 18"/>
          <p:cNvSpPr>
            <a:spLocks noChangeArrowheads="1"/>
          </p:cNvSpPr>
          <p:nvPr/>
        </p:nvSpPr>
        <p:spPr bwMode="auto">
          <a:xfrm>
            <a:off x="4071938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7656" name="Прямоугольник 19"/>
          <p:cNvSpPr>
            <a:spLocks noChangeArrowheads="1"/>
          </p:cNvSpPr>
          <p:nvPr/>
        </p:nvSpPr>
        <p:spPr bwMode="auto">
          <a:xfrm>
            <a:off x="1857375" y="5572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80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1" name="Дуга 20"/>
          <p:cNvSpPr/>
          <p:nvPr/>
        </p:nvSpPr>
        <p:spPr>
          <a:xfrm rot="20182270">
            <a:off x="2278063" y="4035425"/>
            <a:ext cx="1150937" cy="1268413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8" name="TextBox 21"/>
          <p:cNvSpPr txBox="1">
            <a:spLocks noChangeArrowheads="1"/>
          </p:cNvSpPr>
          <p:nvPr/>
        </p:nvSpPr>
        <p:spPr bwMode="auto">
          <a:xfrm>
            <a:off x="3429000" y="44291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7659" name="TextBox 22"/>
          <p:cNvSpPr txBox="1">
            <a:spLocks noChangeArrowheads="1"/>
          </p:cNvSpPr>
          <p:nvPr/>
        </p:nvSpPr>
        <p:spPr bwMode="auto">
          <a:xfrm>
            <a:off x="71437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00938" y="17145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20111888">
            <a:off x="1900238" y="1435100"/>
            <a:ext cx="4859337" cy="4932363"/>
          </a:xfrm>
          <a:prstGeom prst="arc">
            <a:avLst>
              <a:gd name="adj1" fmla="val 636845"/>
              <a:gd name="adj2" fmla="val 689316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2902360"/>
              <a:gd name="adj2" fmla="val 6974068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814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 rot="16200000" flipH="1">
            <a:off x="1500188" y="3500437"/>
            <a:ext cx="3500438" cy="2214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719512" y="3495676"/>
            <a:ext cx="3490913" cy="2214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3311368">
            <a:off x="3795713" y="5100638"/>
            <a:ext cx="1195387" cy="1227137"/>
          </a:xfrm>
          <a:prstGeom prst="arc">
            <a:avLst>
              <a:gd name="adj1" fmla="val 2046197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9" name="TextBox 14"/>
          <p:cNvSpPr txBox="1">
            <a:spLocks noChangeArrowheads="1"/>
          </p:cNvSpPr>
          <p:nvPr/>
        </p:nvSpPr>
        <p:spPr bwMode="auto">
          <a:xfrm>
            <a:off x="4143375" y="4357688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ym typeface="Symbol" pitchFamily="18" charset="2"/>
              </a:rPr>
              <a:t>Х</a:t>
            </a:r>
            <a:endParaRPr lang="ru-RU" sz="4400" b="1" i="1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214563" y="5145088"/>
            <a:ext cx="214312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000500" y="1500188"/>
            <a:ext cx="357187" cy="714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57938" y="5000625"/>
            <a:ext cx="285750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3" name="TextBox 26"/>
          <p:cNvSpPr txBox="1">
            <a:spLocks noChangeArrowheads="1"/>
          </p:cNvSpPr>
          <p:nvPr/>
        </p:nvSpPr>
        <p:spPr bwMode="auto">
          <a:xfrm>
            <a:off x="428625" y="1500188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00938" y="142875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2"/>
          <p:cNvSpPr>
            <a:spLocks noChangeArrowheads="1"/>
          </p:cNvSpPr>
          <p:nvPr/>
        </p:nvSpPr>
        <p:spPr bwMode="auto">
          <a:xfrm>
            <a:off x="179388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rot="5400000" flipH="1" flipV="1">
            <a:off x="1450182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0"/>
          </p:cNvCxnSpPr>
          <p:nvPr/>
        </p:nvCxnSpPr>
        <p:spPr>
          <a:xfrm rot="5400000" flipH="1">
            <a:off x="2907507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2000250" y="3208338"/>
            <a:ext cx="4714875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482975" y="2625726"/>
            <a:ext cx="2649537" cy="38147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H="1" flipV="1">
            <a:off x="2000250" y="3208338"/>
            <a:ext cx="3814763" cy="26495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143125" y="5072063"/>
            <a:ext cx="285750" cy="1412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678113" y="1965325"/>
            <a:ext cx="287337" cy="21431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715000" y="1857375"/>
            <a:ext cx="214313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00813" y="4643438"/>
            <a:ext cx="357187" cy="714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144169" y="6357144"/>
            <a:ext cx="28575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2545198">
            <a:off x="3757613" y="1028700"/>
            <a:ext cx="1196975" cy="1227138"/>
          </a:xfrm>
          <a:prstGeom prst="arc">
            <a:avLst>
              <a:gd name="adj1" fmla="val 1565334"/>
              <a:gd name="adj2" fmla="val 396572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1" name="TextBox 35"/>
          <p:cNvSpPr txBox="1">
            <a:spLocks noChangeArrowheads="1"/>
          </p:cNvSpPr>
          <p:nvPr/>
        </p:nvSpPr>
        <p:spPr bwMode="auto">
          <a:xfrm>
            <a:off x="4143375" y="221456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29712" name="TextBox 36"/>
          <p:cNvSpPr txBox="1">
            <a:spLocks noChangeArrowheads="1"/>
          </p:cNvSpPr>
          <p:nvPr/>
        </p:nvSpPr>
        <p:spPr bwMode="auto">
          <a:xfrm>
            <a:off x="571500" y="150018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№16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500938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842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5400000" flipH="1" flipV="1">
            <a:off x="1464469" y="2393157"/>
            <a:ext cx="3786187" cy="2000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57438" y="2571750"/>
            <a:ext cx="400050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>
            <a:endCxn id="4" idx="0"/>
          </p:cNvCxnSpPr>
          <p:nvPr/>
        </p:nvCxnSpPr>
        <p:spPr>
          <a:xfrm rot="10800000">
            <a:off x="4357688" y="1500188"/>
            <a:ext cx="2000250" cy="1071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710121">
            <a:off x="4148138" y="1231900"/>
            <a:ext cx="855662" cy="973138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9" name="TextBox 22"/>
          <p:cNvSpPr txBox="1">
            <a:spLocks noChangeArrowheads="1"/>
          </p:cNvSpPr>
          <p:nvPr/>
        </p:nvSpPr>
        <p:spPr bwMode="auto">
          <a:xfrm>
            <a:off x="4214813" y="3929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0730" name="TextBox 23"/>
          <p:cNvSpPr txBox="1">
            <a:spLocks noChangeArrowheads="1"/>
          </p:cNvSpPr>
          <p:nvPr/>
        </p:nvSpPr>
        <p:spPr bwMode="auto">
          <a:xfrm>
            <a:off x="4143375" y="21431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0731" name="TextBox 24"/>
          <p:cNvSpPr txBox="1">
            <a:spLocks noChangeArrowheads="1"/>
          </p:cNvSpPr>
          <p:nvPr/>
        </p:nvSpPr>
        <p:spPr bwMode="auto">
          <a:xfrm>
            <a:off x="428625" y="1500188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285750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57" y="3679031"/>
            <a:ext cx="4357688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928938" y="2000250"/>
            <a:ext cx="371475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751" name="Прямоугольник 11"/>
          <p:cNvSpPr>
            <a:spLocks noChangeArrowheads="1"/>
          </p:cNvSpPr>
          <p:nvPr/>
        </p:nvSpPr>
        <p:spPr bwMode="auto">
          <a:xfrm>
            <a:off x="4357688" y="4000500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929063" y="5929313"/>
            <a:ext cx="1785937" cy="357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572125" y="4857750"/>
            <a:ext cx="1214438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11858912">
            <a:off x="5029200" y="5357813"/>
            <a:ext cx="1109663" cy="1050925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10426638">
            <a:off x="2497138" y="1335088"/>
            <a:ext cx="973137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10426638">
            <a:off x="2649538" y="1487488"/>
            <a:ext cx="973137" cy="1306512"/>
          </a:xfrm>
          <a:prstGeom prst="arc">
            <a:avLst>
              <a:gd name="adj1" fmla="val 1318414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7" name="TextBox 31"/>
          <p:cNvSpPr txBox="1">
            <a:spLocks noChangeArrowheads="1"/>
          </p:cNvSpPr>
          <p:nvPr/>
        </p:nvSpPr>
        <p:spPr bwMode="auto">
          <a:xfrm>
            <a:off x="3214688" y="2714625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1758" name="TextBox 33"/>
          <p:cNvSpPr txBox="1">
            <a:spLocks noChangeArrowheads="1"/>
          </p:cNvSpPr>
          <p:nvPr/>
        </p:nvSpPr>
        <p:spPr bwMode="auto">
          <a:xfrm>
            <a:off x="4714875" y="492918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1759" name="TextBox 34"/>
          <p:cNvSpPr txBox="1">
            <a:spLocks noChangeArrowheads="1"/>
          </p:cNvSpPr>
          <p:nvPr/>
        </p:nvSpPr>
        <p:spPr bwMode="auto">
          <a:xfrm>
            <a:off x="2428875" y="135731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1760" name="TextBox 35"/>
          <p:cNvSpPr txBox="1">
            <a:spLocks noChangeArrowheads="1"/>
          </p:cNvSpPr>
          <p:nvPr/>
        </p:nvSpPr>
        <p:spPr bwMode="auto">
          <a:xfrm>
            <a:off x="3500438" y="62118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31761" name="TextBox 36"/>
          <p:cNvSpPr txBox="1">
            <a:spLocks noChangeArrowheads="1"/>
          </p:cNvSpPr>
          <p:nvPr/>
        </p:nvSpPr>
        <p:spPr bwMode="auto">
          <a:xfrm>
            <a:off x="6643688" y="45005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1762" name="TextBox 37"/>
          <p:cNvSpPr txBox="1">
            <a:spLocks noChangeArrowheads="1"/>
          </p:cNvSpPr>
          <p:nvPr/>
        </p:nvSpPr>
        <p:spPr bwMode="auto">
          <a:xfrm>
            <a:off x="5643563" y="5857875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31763" name="TextBox 38"/>
          <p:cNvSpPr txBox="1">
            <a:spLocks noChangeArrowheads="1"/>
          </p:cNvSpPr>
          <p:nvPr/>
        </p:nvSpPr>
        <p:spPr bwMode="auto">
          <a:xfrm>
            <a:off x="500063" y="150018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№18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215188" y="1571625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476250"/>
            <a:ext cx="8186738" cy="523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107656" y="2250282"/>
            <a:ext cx="1928813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143125" y="3000375"/>
            <a:ext cx="2214563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775" name="Прямоугольник 9"/>
          <p:cNvSpPr>
            <a:spLocks noChangeArrowheads="1"/>
          </p:cNvSpPr>
          <p:nvPr/>
        </p:nvSpPr>
        <p:spPr bwMode="auto">
          <a:xfrm>
            <a:off x="4286250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2143125" y="1571625"/>
            <a:ext cx="1785938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9063" y="1571625"/>
            <a:ext cx="1857375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1969711">
            <a:off x="3525838" y="1304925"/>
            <a:ext cx="858837" cy="874713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183953">
            <a:off x="3835400" y="3697288"/>
            <a:ext cx="973138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183953">
            <a:off x="3833813" y="3543300"/>
            <a:ext cx="892175" cy="1258888"/>
          </a:xfrm>
          <a:prstGeom prst="arc">
            <a:avLst>
              <a:gd name="adj1" fmla="val 12870050"/>
              <a:gd name="adj2" fmla="val 1689038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1" name="TextBox 28"/>
          <p:cNvSpPr txBox="1">
            <a:spLocks noChangeArrowheads="1"/>
          </p:cNvSpPr>
          <p:nvPr/>
        </p:nvSpPr>
        <p:spPr bwMode="auto">
          <a:xfrm>
            <a:off x="3714750" y="292893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110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2782" name="TextBox 29"/>
          <p:cNvSpPr txBox="1">
            <a:spLocks noChangeArrowheads="1"/>
          </p:cNvSpPr>
          <p:nvPr/>
        </p:nvSpPr>
        <p:spPr bwMode="auto">
          <a:xfrm>
            <a:off x="4071938" y="2000250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2783" name="TextBox 30"/>
          <p:cNvSpPr txBox="1">
            <a:spLocks noChangeArrowheads="1"/>
          </p:cNvSpPr>
          <p:nvPr/>
        </p:nvSpPr>
        <p:spPr bwMode="auto">
          <a:xfrm>
            <a:off x="1500188" y="2571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2784" name="TextBox 31"/>
          <p:cNvSpPr txBox="1">
            <a:spLocks noChangeArrowheads="1"/>
          </p:cNvSpPr>
          <p:nvPr/>
        </p:nvSpPr>
        <p:spPr bwMode="auto">
          <a:xfrm>
            <a:off x="5857875" y="150018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2785" name="TextBox 32"/>
          <p:cNvSpPr txBox="1">
            <a:spLocks noChangeArrowheads="1"/>
          </p:cNvSpPr>
          <p:nvPr/>
        </p:nvSpPr>
        <p:spPr bwMode="auto">
          <a:xfrm>
            <a:off x="3214688" y="1214438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</a:t>
            </a:r>
          </a:p>
        </p:txBody>
      </p:sp>
      <p:sp>
        <p:nvSpPr>
          <p:cNvPr id="32786" name="TextBox 33"/>
          <p:cNvSpPr txBox="1">
            <a:spLocks noChangeArrowheads="1"/>
          </p:cNvSpPr>
          <p:nvPr/>
        </p:nvSpPr>
        <p:spPr bwMode="auto">
          <a:xfrm>
            <a:off x="428625" y="14287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№19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500188"/>
            <a:ext cx="2000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549275"/>
            <a:ext cx="86868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>
            <a:endCxn id="3" idx="6"/>
          </p:cNvCxnSpPr>
          <p:nvPr/>
        </p:nvCxnSpPr>
        <p:spPr>
          <a:xfrm flipV="1">
            <a:off x="4357688" y="3929063"/>
            <a:ext cx="2428875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00250" y="3929063"/>
            <a:ext cx="2357438" cy="642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9" name="Прямоугольник 10"/>
          <p:cNvSpPr>
            <a:spLocks noChangeArrowheads="1"/>
          </p:cNvSpPr>
          <p:nvPr/>
        </p:nvSpPr>
        <p:spPr bwMode="auto">
          <a:xfrm>
            <a:off x="3786188" y="33575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00250" y="4572000"/>
            <a:ext cx="3214688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857751" y="4286250"/>
            <a:ext cx="2286000" cy="1571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 rot="1183953">
            <a:off x="4692650" y="5911850"/>
            <a:ext cx="973138" cy="1306513"/>
          </a:xfrm>
          <a:prstGeom prst="arc">
            <a:avLst>
              <a:gd name="adj1" fmla="val 13372625"/>
              <a:gd name="adj2" fmla="val 1638164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183953">
            <a:off x="4605338" y="5791200"/>
            <a:ext cx="1104900" cy="1303338"/>
          </a:xfrm>
          <a:prstGeom prst="arc">
            <a:avLst>
              <a:gd name="adj1" fmla="val 12791952"/>
              <a:gd name="adj2" fmla="val 1675551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969711">
            <a:off x="3954463" y="3448050"/>
            <a:ext cx="858837" cy="874713"/>
          </a:xfrm>
          <a:prstGeom prst="arc">
            <a:avLst>
              <a:gd name="adj1" fmla="val 20153989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5" name="TextBox 27"/>
          <p:cNvSpPr txBox="1">
            <a:spLocks noChangeArrowheads="1"/>
          </p:cNvSpPr>
          <p:nvPr/>
        </p:nvSpPr>
        <p:spPr bwMode="auto">
          <a:xfrm>
            <a:off x="4500563" y="521493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806" name="TextBox 28"/>
          <p:cNvSpPr txBox="1">
            <a:spLocks noChangeArrowheads="1"/>
          </p:cNvSpPr>
          <p:nvPr/>
        </p:nvSpPr>
        <p:spPr bwMode="auto">
          <a:xfrm>
            <a:off x="4214813" y="42862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3807" name="TextBox 29"/>
          <p:cNvSpPr txBox="1">
            <a:spLocks noChangeArrowheads="1"/>
          </p:cNvSpPr>
          <p:nvPr/>
        </p:nvSpPr>
        <p:spPr bwMode="auto">
          <a:xfrm>
            <a:off x="1500188" y="4286250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3808" name="TextBox 30"/>
          <p:cNvSpPr txBox="1">
            <a:spLocks noChangeArrowheads="1"/>
          </p:cNvSpPr>
          <p:nvPr/>
        </p:nvSpPr>
        <p:spPr bwMode="auto">
          <a:xfrm>
            <a:off x="6786563" y="3643313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3809" name="TextBox 31"/>
          <p:cNvSpPr txBox="1">
            <a:spLocks noChangeArrowheads="1"/>
          </p:cNvSpPr>
          <p:nvPr/>
        </p:nvSpPr>
        <p:spPr bwMode="auto">
          <a:xfrm>
            <a:off x="5072063" y="6149975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3810" name="TextBox 32"/>
          <p:cNvSpPr txBox="1">
            <a:spLocks noChangeArrowheads="1"/>
          </p:cNvSpPr>
          <p:nvPr/>
        </p:nvSpPr>
        <p:spPr bwMode="auto">
          <a:xfrm>
            <a:off x="50006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28662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 bwMode="auto">
          <a:xfrm>
            <a:off x="428625" y="404813"/>
            <a:ext cx="8115300" cy="7381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2321719" y="2035969"/>
            <a:ext cx="3571875" cy="3357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71688" y="1928813"/>
            <a:ext cx="3643312" cy="1214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071688" y="3071813"/>
            <a:ext cx="4572000" cy="71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00313" y="3071813"/>
            <a:ext cx="4143375" cy="2357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25" name="TextBox 18"/>
          <p:cNvSpPr txBox="1">
            <a:spLocks noChangeArrowheads="1"/>
          </p:cNvSpPr>
          <p:nvPr/>
        </p:nvSpPr>
        <p:spPr bwMode="auto">
          <a:xfrm>
            <a:off x="4357688" y="3429000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0" name="Дуга 19"/>
          <p:cNvSpPr/>
          <p:nvPr/>
        </p:nvSpPr>
        <p:spPr>
          <a:xfrm rot="16589166">
            <a:off x="5438776" y="1754187"/>
            <a:ext cx="531812" cy="925513"/>
          </a:xfrm>
          <a:prstGeom prst="arc">
            <a:avLst>
              <a:gd name="adj1" fmla="val 1416651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274469" y="1807369"/>
            <a:ext cx="574675" cy="919163"/>
          </a:xfrm>
          <a:prstGeom prst="arc">
            <a:avLst>
              <a:gd name="adj1" fmla="val 1346655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7697798">
            <a:off x="5862638" y="2794000"/>
            <a:ext cx="855662" cy="973138"/>
          </a:xfrm>
          <a:prstGeom prst="arc">
            <a:avLst>
              <a:gd name="adj1" fmla="val 1297298"/>
              <a:gd name="adj2" fmla="val 456558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9" name="TextBox 22"/>
          <p:cNvSpPr txBox="1">
            <a:spLocks noChangeArrowheads="1"/>
          </p:cNvSpPr>
          <p:nvPr/>
        </p:nvSpPr>
        <p:spPr bwMode="auto">
          <a:xfrm>
            <a:off x="4286250" y="22145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4830" name="TextBox 23"/>
          <p:cNvSpPr txBox="1">
            <a:spLocks noChangeArrowheads="1"/>
          </p:cNvSpPr>
          <p:nvPr/>
        </p:nvSpPr>
        <p:spPr bwMode="auto">
          <a:xfrm>
            <a:off x="5214938" y="3000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4831" name="TextBox 24"/>
          <p:cNvSpPr txBox="1">
            <a:spLocks noChangeArrowheads="1"/>
          </p:cNvSpPr>
          <p:nvPr/>
        </p:nvSpPr>
        <p:spPr bwMode="auto">
          <a:xfrm>
            <a:off x="500063" y="1500188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572375" y="142875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4833" name="TextBox 27"/>
          <p:cNvSpPr txBox="1">
            <a:spLocks noChangeArrowheads="1"/>
          </p:cNvSpPr>
          <p:nvPr/>
        </p:nvSpPr>
        <p:spPr bwMode="auto">
          <a:xfrm>
            <a:off x="1500188" y="2786063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4834" name="TextBox 28"/>
          <p:cNvSpPr txBox="1">
            <a:spLocks noChangeArrowheads="1"/>
          </p:cNvSpPr>
          <p:nvPr/>
        </p:nvSpPr>
        <p:spPr bwMode="auto">
          <a:xfrm>
            <a:off x="5643563" y="13573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4835" name="TextBox 29"/>
          <p:cNvSpPr txBox="1">
            <a:spLocks noChangeArrowheads="1"/>
          </p:cNvSpPr>
          <p:nvPr/>
        </p:nvSpPr>
        <p:spPr bwMode="auto">
          <a:xfrm>
            <a:off x="1928813" y="5214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4836" name="TextBox 30"/>
          <p:cNvSpPr txBox="1">
            <a:spLocks noChangeArrowheads="1"/>
          </p:cNvSpPr>
          <p:nvPr/>
        </p:nvSpPr>
        <p:spPr bwMode="auto">
          <a:xfrm>
            <a:off x="6572250" y="2643188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357188"/>
            <a:ext cx="7900987" cy="6429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57563" y="1644650"/>
            <a:ext cx="1857375" cy="698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00250" y="3429000"/>
            <a:ext cx="4786313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000250" y="1643063"/>
            <a:ext cx="3214688" cy="1785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4572001" y="2214562"/>
            <a:ext cx="2786062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TextBox 21"/>
          <p:cNvSpPr txBox="1">
            <a:spLocks noChangeArrowheads="1"/>
          </p:cNvSpPr>
          <p:nvPr/>
        </p:nvSpPr>
        <p:spPr bwMode="auto">
          <a:xfrm>
            <a:off x="4000500" y="38576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6589166">
            <a:off x="4417219" y="1378744"/>
            <a:ext cx="574675" cy="919163"/>
          </a:xfrm>
          <a:prstGeom prst="arc">
            <a:avLst>
              <a:gd name="adj1" fmla="val 13402373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6589166">
            <a:off x="4238626" y="1417637"/>
            <a:ext cx="646112" cy="912813"/>
          </a:xfrm>
          <a:prstGeom prst="arc">
            <a:avLst>
              <a:gd name="adj1" fmla="val 12400798"/>
              <a:gd name="adj2" fmla="val 1749162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3214688" y="1714500"/>
            <a:ext cx="10001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  <a:p>
            <a:endParaRPr lang="ru-RU"/>
          </a:p>
        </p:txBody>
      </p:sp>
      <p:sp>
        <p:nvSpPr>
          <p:cNvPr id="28" name="Дуга 27"/>
          <p:cNvSpPr/>
          <p:nvPr/>
        </p:nvSpPr>
        <p:spPr>
          <a:xfrm rot="5763627">
            <a:off x="4660900" y="1495425"/>
            <a:ext cx="782638" cy="738188"/>
          </a:xfrm>
          <a:prstGeom prst="arc">
            <a:avLst>
              <a:gd name="adj1" fmla="val 17296036"/>
              <a:gd name="adj2" fmla="val 664341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54" name="TextBox 28"/>
          <p:cNvSpPr txBox="1">
            <a:spLocks noChangeArrowheads="1"/>
          </p:cNvSpPr>
          <p:nvPr/>
        </p:nvSpPr>
        <p:spPr bwMode="auto">
          <a:xfrm>
            <a:off x="4643438" y="214312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ym typeface="Symbol" pitchFamily="18" charset="2"/>
              </a:rPr>
              <a:t>Х</a:t>
            </a:r>
            <a:endParaRPr lang="ru-RU" sz="4000" b="1"/>
          </a:p>
        </p:txBody>
      </p:sp>
      <p:sp>
        <p:nvSpPr>
          <p:cNvPr id="35855" name="TextBox 29"/>
          <p:cNvSpPr txBox="1">
            <a:spLocks noChangeArrowheads="1"/>
          </p:cNvSpPr>
          <p:nvPr/>
        </p:nvSpPr>
        <p:spPr bwMode="auto">
          <a:xfrm>
            <a:off x="1428750" y="307181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5856" name="TextBox 30"/>
          <p:cNvSpPr txBox="1">
            <a:spLocks noChangeArrowheads="1"/>
          </p:cNvSpPr>
          <p:nvPr/>
        </p:nvSpPr>
        <p:spPr bwMode="auto">
          <a:xfrm>
            <a:off x="2786063" y="121443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5857" name="TextBox 31"/>
          <p:cNvSpPr txBox="1">
            <a:spLocks noChangeArrowheads="1"/>
          </p:cNvSpPr>
          <p:nvPr/>
        </p:nvSpPr>
        <p:spPr bwMode="auto">
          <a:xfrm>
            <a:off x="5143500" y="10715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5858" name="TextBox 32"/>
          <p:cNvSpPr txBox="1">
            <a:spLocks noChangeArrowheads="1"/>
          </p:cNvSpPr>
          <p:nvPr/>
        </p:nvSpPr>
        <p:spPr bwMode="auto">
          <a:xfrm>
            <a:off x="6715125" y="42148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35859" name="TextBox 33"/>
          <p:cNvSpPr txBox="1">
            <a:spLocks noChangeArrowheads="1"/>
          </p:cNvSpPr>
          <p:nvPr/>
        </p:nvSpPr>
        <p:spPr bwMode="auto">
          <a:xfrm>
            <a:off x="428625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428750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1500" y="476250"/>
            <a:ext cx="7900988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6"/>
          </p:cNvCxnSpPr>
          <p:nvPr/>
        </p:nvCxnSpPr>
        <p:spPr>
          <a:xfrm rot="10800000" flipH="1">
            <a:off x="1928813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 rot="10800000" flipH="1">
            <a:off x="1928813" y="2571750"/>
            <a:ext cx="4429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86125" y="1785938"/>
            <a:ext cx="3071813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2"/>
          </p:cNvCxnSpPr>
          <p:nvPr/>
        </p:nvCxnSpPr>
        <p:spPr>
          <a:xfrm rot="10800000" flipH="1">
            <a:off x="1928813" y="1785938"/>
            <a:ext cx="1357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3" name="TextBox 15"/>
          <p:cNvSpPr txBox="1">
            <a:spLocks noChangeArrowheads="1"/>
          </p:cNvSpPr>
          <p:nvPr/>
        </p:nvSpPr>
        <p:spPr bwMode="auto">
          <a:xfrm>
            <a:off x="4071938" y="385762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6874" name="TextBox 16"/>
          <p:cNvSpPr txBox="1">
            <a:spLocks noChangeArrowheads="1"/>
          </p:cNvSpPr>
          <p:nvPr/>
        </p:nvSpPr>
        <p:spPr bwMode="auto">
          <a:xfrm>
            <a:off x="4500563" y="22145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6875" name="TextBox 17"/>
          <p:cNvSpPr txBox="1">
            <a:spLocks noChangeArrowheads="1"/>
          </p:cNvSpPr>
          <p:nvPr/>
        </p:nvSpPr>
        <p:spPr bwMode="auto">
          <a:xfrm>
            <a:off x="2714625" y="2928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19" name="Дуга 18"/>
          <p:cNvSpPr/>
          <p:nvPr/>
        </p:nvSpPr>
        <p:spPr>
          <a:xfrm rot="18258811">
            <a:off x="1534319" y="3063082"/>
            <a:ext cx="1131887" cy="1200150"/>
          </a:xfrm>
          <a:prstGeom prst="arc">
            <a:avLst>
              <a:gd name="adj1" fmla="val 21403845"/>
              <a:gd name="adj2" fmla="val 486203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3027485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6589166">
            <a:off x="5769769" y="2021682"/>
            <a:ext cx="858837" cy="1073150"/>
          </a:xfrm>
          <a:prstGeom prst="arc">
            <a:avLst>
              <a:gd name="adj1" fmla="val 14104517"/>
              <a:gd name="adj2" fmla="val 1696830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9" name="TextBox 22"/>
          <p:cNvSpPr txBox="1">
            <a:spLocks noChangeArrowheads="1"/>
          </p:cNvSpPr>
          <p:nvPr/>
        </p:nvSpPr>
        <p:spPr bwMode="auto">
          <a:xfrm>
            <a:off x="1357313" y="35004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6880" name="TextBox 23"/>
          <p:cNvSpPr txBox="1">
            <a:spLocks noChangeArrowheads="1"/>
          </p:cNvSpPr>
          <p:nvPr/>
        </p:nvSpPr>
        <p:spPr bwMode="auto">
          <a:xfrm>
            <a:off x="6786563" y="3571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6881" name="TextBox 24"/>
          <p:cNvSpPr txBox="1">
            <a:spLocks noChangeArrowheads="1"/>
          </p:cNvSpPr>
          <p:nvPr/>
        </p:nvSpPr>
        <p:spPr bwMode="auto">
          <a:xfrm>
            <a:off x="6357938" y="20716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6882" name="TextBox 25"/>
          <p:cNvSpPr txBox="1">
            <a:spLocks noChangeArrowheads="1"/>
          </p:cNvSpPr>
          <p:nvPr/>
        </p:nvSpPr>
        <p:spPr bwMode="auto">
          <a:xfrm>
            <a:off x="2714625" y="1285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36883" name="TextBox 26"/>
          <p:cNvSpPr txBox="1">
            <a:spLocks noChangeArrowheads="1"/>
          </p:cNvSpPr>
          <p:nvPr/>
        </p:nvSpPr>
        <p:spPr bwMode="auto">
          <a:xfrm>
            <a:off x="571500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86868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6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Дуга окружности, соответствующая центральному углу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57188" y="1428750"/>
            <a:ext cx="8786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cs typeface="Arial" charset="0"/>
              </a:rPr>
              <a:t>э</a:t>
            </a:r>
            <a:r>
              <a:rPr lang="ru-RU" sz="2800" dirty="0" smtClean="0">
                <a:cs typeface="Arial" charset="0"/>
              </a:rPr>
              <a:t>то </a:t>
            </a:r>
            <a:r>
              <a:rPr lang="ru-RU" sz="2800" dirty="0">
                <a:cs typeface="Arial" charset="0"/>
              </a:rPr>
              <a:t>часть окружности, расположенная внутри угла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5336" y="4763345"/>
            <a:ext cx="87868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033DBF"/>
                </a:solidFill>
                <a:cs typeface="Arial" charset="0"/>
              </a:rPr>
              <a:t>Градусная мера дуги окружности </a:t>
            </a:r>
          </a:p>
          <a:p>
            <a:pPr algn="ctr"/>
            <a:r>
              <a:rPr lang="ru-RU" sz="2400" dirty="0" smtClean="0">
                <a:cs typeface="Arial" charset="0"/>
              </a:rPr>
              <a:t>равна градусной мере  </a:t>
            </a:r>
            <a:r>
              <a:rPr lang="ru-RU" sz="2400" dirty="0">
                <a:cs typeface="Arial" charset="0"/>
              </a:rPr>
              <a:t>соответствующего центрального угла.</a:t>
            </a:r>
          </a:p>
        </p:txBody>
      </p:sp>
      <p:sp>
        <p:nvSpPr>
          <p:cNvPr id="5" name="Овал 4"/>
          <p:cNvSpPr/>
          <p:nvPr/>
        </p:nvSpPr>
        <p:spPr>
          <a:xfrm>
            <a:off x="2357438" y="2000250"/>
            <a:ext cx="2786062" cy="2714625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246" name="Группа 5"/>
          <p:cNvGrpSpPr>
            <a:grpSpLocks/>
          </p:cNvGrpSpPr>
          <p:nvPr/>
        </p:nvGrpSpPr>
        <p:grpSpPr bwMode="auto">
          <a:xfrm>
            <a:off x="3714750" y="2214563"/>
            <a:ext cx="857250" cy="2286000"/>
            <a:chOff x="4357685" y="2495537"/>
            <a:chExt cx="1576406" cy="308137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6200000" flipH="1" flipV="1">
              <a:off x="4390523" y="2462699"/>
              <a:ext cx="1510728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H="1" flipV="1">
              <a:off x="4357685" y="3999845"/>
              <a:ext cx="1576406" cy="157706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Дуга 8"/>
          <p:cNvSpPr/>
          <p:nvPr/>
        </p:nvSpPr>
        <p:spPr>
          <a:xfrm rot="5400000">
            <a:off x="3119438" y="2476500"/>
            <a:ext cx="2286000" cy="1762125"/>
          </a:xfrm>
          <a:prstGeom prst="arc">
            <a:avLst>
              <a:gd name="adj1" fmla="val 11655724"/>
              <a:gd name="adj2" fmla="val 20962406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3" y="4429125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00563" y="2214563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4857750" y="2071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А</a:t>
            </a:r>
          </a:p>
        </p:txBody>
      </p:sp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4714875" y="4572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</a:t>
            </a:r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5857875" y="3143250"/>
            <a:ext cx="1357313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АВ</a:t>
            </a:r>
          </a:p>
        </p:txBody>
      </p:sp>
      <p:sp>
        <p:nvSpPr>
          <p:cNvPr id="15" name="Дуга 14"/>
          <p:cNvSpPr/>
          <p:nvPr/>
        </p:nvSpPr>
        <p:spPr>
          <a:xfrm rot="16200000" flipH="1" flipV="1">
            <a:off x="5429250" y="3214688"/>
            <a:ext cx="428625" cy="428625"/>
          </a:xfrm>
          <a:prstGeom prst="arc">
            <a:avLst>
              <a:gd name="adj1" fmla="val 16200000"/>
              <a:gd name="adj2" fmla="val 546318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254" name="Группа 16"/>
          <p:cNvGrpSpPr>
            <a:grpSpLocks/>
          </p:cNvGrpSpPr>
          <p:nvPr/>
        </p:nvGrpSpPr>
        <p:grpSpPr bwMode="auto">
          <a:xfrm>
            <a:off x="2821780" y="5948316"/>
            <a:ext cx="1785938" cy="928687"/>
            <a:chOff x="6099673" y="2214554"/>
            <a:chExt cx="3791710" cy="707886"/>
          </a:xfrm>
        </p:grpSpPr>
        <p:sp>
          <p:nvSpPr>
            <p:cNvPr id="10257" name="TextBox 17"/>
            <p:cNvSpPr txBox="1">
              <a:spLocks noChangeArrowheads="1"/>
            </p:cNvSpPr>
            <p:nvPr/>
          </p:nvSpPr>
          <p:spPr bwMode="auto">
            <a:xfrm>
              <a:off x="7143769" y="2214554"/>
              <a:ext cx="274761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="1" dirty="0">
                  <a:cs typeface="Arial" charset="0"/>
                </a:rPr>
                <a:t>АВ</a:t>
              </a:r>
            </a:p>
          </p:txBody>
        </p:sp>
        <p:sp>
          <p:nvSpPr>
            <p:cNvPr id="19" name="Дуга 18"/>
            <p:cNvSpPr/>
            <p:nvPr/>
          </p:nvSpPr>
          <p:spPr>
            <a:xfrm rot="16200000" flipH="1" flipV="1">
              <a:off x="6469619" y="1844608"/>
              <a:ext cx="304936" cy="1044827"/>
            </a:xfrm>
            <a:prstGeom prst="arc">
              <a:avLst>
                <a:gd name="adj1" fmla="val 16200000"/>
                <a:gd name="adj2" fmla="val 546318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255" name="TextBox 19"/>
          <p:cNvSpPr txBox="1">
            <a:spLocks noChangeArrowheads="1"/>
          </p:cNvSpPr>
          <p:nvPr/>
        </p:nvSpPr>
        <p:spPr bwMode="auto">
          <a:xfrm>
            <a:off x="4429125" y="5929313"/>
            <a:ext cx="2214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cs typeface="Arial" charset="0"/>
              </a:rPr>
              <a:t>= </a:t>
            </a:r>
            <a:r>
              <a:rPr lang="ru-RU" sz="4000" b="1" dirty="0">
                <a:cs typeface="Arial" charset="0"/>
                <a:sym typeface="Symbol" pitchFamily="18" charset="2"/>
              </a:rPr>
              <a:t></a:t>
            </a:r>
            <a:r>
              <a:rPr lang="ru-RU" sz="4000" b="1" dirty="0">
                <a:cs typeface="Arial" charset="0"/>
              </a:rPr>
              <a:t>АОВ</a:t>
            </a:r>
          </a:p>
        </p:txBody>
      </p:sp>
      <p:sp>
        <p:nvSpPr>
          <p:cNvPr id="10256" name="TextBox 20"/>
          <p:cNvSpPr txBox="1">
            <a:spLocks noChangeArrowheads="1"/>
          </p:cNvSpPr>
          <p:nvPr/>
        </p:nvSpPr>
        <p:spPr bwMode="auto">
          <a:xfrm>
            <a:off x="335756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250825" y="333375"/>
            <a:ext cx="8115300" cy="6429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 И </a:t>
            </a:r>
            <a:r>
              <a:rPr lang="en-US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Y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607344" y="3821907"/>
            <a:ext cx="4857750" cy="2143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607469" y="2893219"/>
            <a:ext cx="4357688" cy="17145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3"/>
          </p:cNvCxnSpPr>
          <p:nvPr/>
        </p:nvCxnSpPr>
        <p:spPr>
          <a:xfrm rot="5400000" flipH="1" flipV="1">
            <a:off x="1211263" y="2928938"/>
            <a:ext cx="4146550" cy="1289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3"/>
          </p:cNvCxnSpPr>
          <p:nvPr/>
        </p:nvCxnSpPr>
        <p:spPr>
          <a:xfrm rot="16200000" flipH="1">
            <a:off x="3036094" y="5250657"/>
            <a:ext cx="711200" cy="1503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071938" y="5929313"/>
            <a:ext cx="1643062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787107" y="5999956"/>
            <a:ext cx="284162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321844" y="5893594"/>
            <a:ext cx="214313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3652121">
            <a:off x="3545681" y="5938044"/>
            <a:ext cx="1131888" cy="1200150"/>
          </a:xfrm>
          <a:prstGeom prst="arc">
            <a:avLst>
              <a:gd name="adj1" fmla="val 21403845"/>
              <a:gd name="adj2" fmla="val 600526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634404">
            <a:off x="3575050" y="1168400"/>
            <a:ext cx="1225550" cy="1327150"/>
          </a:xfrm>
          <a:prstGeom prst="arc">
            <a:avLst>
              <a:gd name="adj1" fmla="val 2391697"/>
              <a:gd name="adj2" fmla="val 396823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634404">
            <a:off x="3575050" y="1311275"/>
            <a:ext cx="1225550" cy="1327150"/>
          </a:xfrm>
          <a:prstGeom prst="arc">
            <a:avLst>
              <a:gd name="adj1" fmla="val 1946451"/>
              <a:gd name="adj2" fmla="val 404429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2538032">
            <a:off x="3514725" y="1389063"/>
            <a:ext cx="952500" cy="895350"/>
          </a:xfrm>
          <a:prstGeom prst="arc">
            <a:avLst>
              <a:gd name="adj1" fmla="val 14862364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2538032">
            <a:off x="3443288" y="1674813"/>
            <a:ext cx="952500" cy="895350"/>
          </a:xfrm>
          <a:prstGeom prst="arc">
            <a:avLst>
              <a:gd name="adj1" fmla="val 1440667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2538032">
            <a:off x="3514725" y="1531938"/>
            <a:ext cx="952500" cy="895350"/>
          </a:xfrm>
          <a:prstGeom prst="arc">
            <a:avLst>
              <a:gd name="adj1" fmla="val 14527265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906" name="TextBox 41"/>
          <p:cNvSpPr txBox="1">
            <a:spLocks noChangeArrowheads="1"/>
          </p:cNvSpPr>
          <p:nvPr/>
        </p:nvSpPr>
        <p:spPr bwMode="auto">
          <a:xfrm>
            <a:off x="4143375" y="392906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7907" name="TextBox 42"/>
          <p:cNvSpPr txBox="1">
            <a:spLocks noChangeArrowheads="1"/>
          </p:cNvSpPr>
          <p:nvPr/>
        </p:nvSpPr>
        <p:spPr bwMode="auto">
          <a:xfrm>
            <a:off x="4143375" y="5286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7908" name="TextBox 43"/>
          <p:cNvSpPr txBox="1">
            <a:spLocks noChangeArrowheads="1"/>
          </p:cNvSpPr>
          <p:nvPr/>
        </p:nvSpPr>
        <p:spPr bwMode="auto">
          <a:xfrm>
            <a:off x="3929063" y="2643188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ym typeface="Symbol" pitchFamily="18" charset="2"/>
              </a:rPr>
              <a:t>Y</a:t>
            </a:r>
            <a:endParaRPr lang="ru-RU" sz="4000" b="1" i="1"/>
          </a:p>
        </p:txBody>
      </p:sp>
      <p:sp>
        <p:nvSpPr>
          <p:cNvPr id="37909" name="TextBox 44"/>
          <p:cNvSpPr txBox="1">
            <a:spLocks noChangeArrowheads="1"/>
          </p:cNvSpPr>
          <p:nvPr/>
        </p:nvSpPr>
        <p:spPr bwMode="auto">
          <a:xfrm>
            <a:off x="3286125" y="3286125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25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37910" name="TextBox 45"/>
          <p:cNvSpPr txBox="1">
            <a:spLocks noChangeArrowheads="1"/>
          </p:cNvSpPr>
          <p:nvPr/>
        </p:nvSpPr>
        <p:spPr bwMode="auto">
          <a:xfrm>
            <a:off x="3429000" y="1000125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37911" name="TextBox 46"/>
          <p:cNvSpPr txBox="1">
            <a:spLocks noChangeArrowheads="1"/>
          </p:cNvSpPr>
          <p:nvPr/>
        </p:nvSpPr>
        <p:spPr bwMode="auto">
          <a:xfrm>
            <a:off x="2214563" y="550068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7912" name="TextBox 47"/>
          <p:cNvSpPr txBox="1">
            <a:spLocks noChangeArrowheads="1"/>
          </p:cNvSpPr>
          <p:nvPr/>
        </p:nvSpPr>
        <p:spPr bwMode="auto">
          <a:xfrm>
            <a:off x="5500688" y="5857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7913" name="TextBox 48"/>
          <p:cNvSpPr txBox="1">
            <a:spLocks noChangeArrowheads="1"/>
          </p:cNvSpPr>
          <p:nvPr/>
        </p:nvSpPr>
        <p:spPr bwMode="auto">
          <a:xfrm>
            <a:off x="3929063" y="62738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Е</a:t>
            </a:r>
          </a:p>
        </p:txBody>
      </p:sp>
      <p:sp>
        <p:nvSpPr>
          <p:cNvPr id="37914" name="TextBox 49"/>
          <p:cNvSpPr txBox="1">
            <a:spLocks noChangeArrowheads="1"/>
          </p:cNvSpPr>
          <p:nvPr/>
        </p:nvSpPr>
        <p:spPr bwMode="auto">
          <a:xfrm>
            <a:off x="500063" y="135731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№24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786563" y="1357313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=25</a:t>
            </a:r>
          </a:p>
          <a:p>
            <a:r>
              <a:rPr lang="ru-RU" sz="4000" b="1" i="1">
                <a:solidFill>
                  <a:srgbClr val="FF0000"/>
                </a:solidFill>
                <a:sym typeface="Symbol" pitchFamily="18" charset="2"/>
              </a:rPr>
              <a:t>Х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=130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00987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2"/>
          </p:cNvCxnSpPr>
          <p:nvPr/>
        </p:nvCxnSpPr>
        <p:spPr>
          <a:xfrm rot="10800000" flipH="1">
            <a:off x="1928813" y="2500313"/>
            <a:ext cx="4429125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1"/>
          </p:cNvCxnSpPr>
          <p:nvPr/>
        </p:nvCxnSpPr>
        <p:spPr>
          <a:xfrm rot="16200000" flipH="1">
            <a:off x="4318794" y="532607"/>
            <a:ext cx="288925" cy="36464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" idx="2"/>
          </p:cNvCxnSpPr>
          <p:nvPr/>
        </p:nvCxnSpPr>
        <p:spPr>
          <a:xfrm rot="5400000">
            <a:off x="1428751" y="2714625"/>
            <a:ext cx="17145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7558456">
            <a:off x="1348581" y="3082132"/>
            <a:ext cx="1131887" cy="1200150"/>
          </a:xfrm>
          <a:prstGeom prst="arc">
            <a:avLst>
              <a:gd name="adj1" fmla="val 576697"/>
              <a:gd name="adj2" fmla="val 45606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1070442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6589166">
            <a:off x="5245100" y="2332038"/>
            <a:ext cx="796925" cy="628650"/>
          </a:xfrm>
          <a:prstGeom prst="arc">
            <a:avLst>
              <a:gd name="adj1" fmla="val 10678268"/>
              <a:gd name="adj2" fmla="val 183906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24" name="TextBox 17"/>
          <p:cNvSpPr txBox="1">
            <a:spLocks noChangeArrowheads="1"/>
          </p:cNvSpPr>
          <p:nvPr/>
        </p:nvSpPr>
        <p:spPr bwMode="auto">
          <a:xfrm>
            <a:off x="2428875" y="2857500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8925" name="TextBox 18"/>
          <p:cNvSpPr txBox="1">
            <a:spLocks noChangeArrowheads="1"/>
          </p:cNvSpPr>
          <p:nvPr/>
        </p:nvSpPr>
        <p:spPr bwMode="auto">
          <a:xfrm>
            <a:off x="4143375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4429125" y="2428875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8927" name="TextBox 20"/>
          <p:cNvSpPr txBox="1">
            <a:spLocks noChangeArrowheads="1"/>
          </p:cNvSpPr>
          <p:nvPr/>
        </p:nvSpPr>
        <p:spPr bwMode="auto">
          <a:xfrm>
            <a:off x="1857375" y="50720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8928" name="TextBox 21"/>
          <p:cNvSpPr txBox="1">
            <a:spLocks noChangeArrowheads="1"/>
          </p:cNvSpPr>
          <p:nvPr/>
        </p:nvSpPr>
        <p:spPr bwMode="auto">
          <a:xfrm>
            <a:off x="1285875" y="3571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38929" name="TextBox 22"/>
          <p:cNvSpPr txBox="1">
            <a:spLocks noChangeArrowheads="1"/>
          </p:cNvSpPr>
          <p:nvPr/>
        </p:nvSpPr>
        <p:spPr bwMode="auto">
          <a:xfrm>
            <a:off x="2071688" y="17145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8930" name="TextBox 25"/>
          <p:cNvSpPr txBox="1">
            <a:spLocks noChangeArrowheads="1"/>
          </p:cNvSpPr>
          <p:nvPr/>
        </p:nvSpPr>
        <p:spPr bwMode="auto">
          <a:xfrm>
            <a:off x="6357938" y="207168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38931" name="TextBox 26"/>
          <p:cNvSpPr txBox="1">
            <a:spLocks noChangeArrowheads="1"/>
          </p:cNvSpPr>
          <p:nvPr/>
        </p:nvSpPr>
        <p:spPr bwMode="auto">
          <a:xfrm>
            <a:off x="500063" y="1428750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214313"/>
            <a:ext cx="8686800" cy="714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Х</a:t>
            </a:r>
            <a:endParaRPr lang="ru-RU" sz="3200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 rot="16200000" flipH="1">
            <a:off x="2640013" y="2211388"/>
            <a:ext cx="3435350" cy="3435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2071688" y="16430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5929313" y="5643563"/>
            <a:ext cx="49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К</a:t>
            </a:r>
          </a:p>
        </p:txBody>
      </p:sp>
      <p:sp>
        <p:nvSpPr>
          <p:cNvPr id="39945" name="TextBox 12"/>
          <p:cNvSpPr txBox="1">
            <a:spLocks noChangeArrowheads="1"/>
          </p:cNvSpPr>
          <p:nvPr/>
        </p:nvSpPr>
        <p:spPr bwMode="auto">
          <a:xfrm>
            <a:off x="1928813" y="5143500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39946" name="TextBox 13"/>
          <p:cNvSpPr txBox="1">
            <a:spLocks noChangeArrowheads="1"/>
          </p:cNvSpPr>
          <p:nvPr/>
        </p:nvSpPr>
        <p:spPr bwMode="auto">
          <a:xfrm>
            <a:off x="6357938" y="20002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39947" name="TextBox 14"/>
          <p:cNvSpPr txBox="1">
            <a:spLocks noChangeArrowheads="1"/>
          </p:cNvSpPr>
          <p:nvPr/>
        </p:nvSpPr>
        <p:spPr bwMode="auto">
          <a:xfrm>
            <a:off x="4071938" y="4071938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285875" y="2571751"/>
            <a:ext cx="3786187" cy="1643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928688" y="3643313"/>
            <a:ext cx="3143250" cy="285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964656" y="2536032"/>
            <a:ext cx="4143375" cy="2071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500" y="1500188"/>
            <a:ext cx="2286000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2" name="TextBox 33"/>
          <p:cNvSpPr txBox="1">
            <a:spLocks noChangeArrowheads="1"/>
          </p:cNvSpPr>
          <p:nvPr/>
        </p:nvSpPr>
        <p:spPr bwMode="auto">
          <a:xfrm>
            <a:off x="3643313" y="1000125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35" name="Дуга 34"/>
          <p:cNvSpPr/>
          <p:nvPr/>
        </p:nvSpPr>
        <p:spPr>
          <a:xfrm rot="17092399">
            <a:off x="5508625" y="2151063"/>
            <a:ext cx="796925" cy="628650"/>
          </a:xfrm>
          <a:prstGeom prst="arc">
            <a:avLst>
              <a:gd name="adj1" fmla="val 10543531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Дуга 35"/>
          <p:cNvSpPr/>
          <p:nvPr/>
        </p:nvSpPr>
        <p:spPr>
          <a:xfrm rot="17092399">
            <a:off x="5651500" y="2079626"/>
            <a:ext cx="796925" cy="628650"/>
          </a:xfrm>
          <a:prstGeom prst="arc">
            <a:avLst>
              <a:gd name="adj1" fmla="val 10543531"/>
              <a:gd name="adj2" fmla="val 16617313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0916240">
            <a:off x="5561013" y="4983163"/>
            <a:ext cx="606425" cy="671512"/>
          </a:xfrm>
          <a:prstGeom prst="arc">
            <a:avLst>
              <a:gd name="adj1" fmla="val 13081801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0916240">
            <a:off x="5713413" y="5135563"/>
            <a:ext cx="606425" cy="671512"/>
          </a:xfrm>
          <a:prstGeom prst="arc">
            <a:avLst>
              <a:gd name="adj1" fmla="val 13081801"/>
              <a:gd name="adj2" fmla="val 1519225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20916240">
            <a:off x="5418138" y="4768850"/>
            <a:ext cx="606425" cy="671513"/>
          </a:xfrm>
          <a:prstGeom prst="arc">
            <a:avLst>
              <a:gd name="adj1" fmla="val 12623385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6361109">
            <a:off x="1844675" y="4137026"/>
            <a:ext cx="1133475" cy="1200150"/>
          </a:xfrm>
          <a:prstGeom prst="arc">
            <a:avLst>
              <a:gd name="adj1" fmla="val 312193"/>
              <a:gd name="adj2" fmla="val 583327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59" name="TextBox 40"/>
          <p:cNvSpPr txBox="1">
            <a:spLocks noChangeArrowheads="1"/>
          </p:cNvSpPr>
          <p:nvPr/>
        </p:nvSpPr>
        <p:spPr bwMode="auto">
          <a:xfrm>
            <a:off x="2928938" y="385762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9960" name="TextBox 41"/>
          <p:cNvSpPr txBox="1">
            <a:spLocks noChangeArrowheads="1"/>
          </p:cNvSpPr>
          <p:nvPr/>
        </p:nvSpPr>
        <p:spPr bwMode="auto">
          <a:xfrm>
            <a:off x="4786313" y="22860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50</a:t>
            </a:r>
            <a:r>
              <a:rPr lang="ru-RU" sz="3600" b="1">
                <a:sym typeface="Symbol" pitchFamily="18" charset="2"/>
              </a:rPr>
              <a:t></a:t>
            </a:r>
            <a:endParaRPr lang="ru-RU" sz="3600" b="1"/>
          </a:p>
        </p:txBody>
      </p:sp>
      <p:sp>
        <p:nvSpPr>
          <p:cNvPr id="39961" name="TextBox 42"/>
          <p:cNvSpPr txBox="1">
            <a:spLocks noChangeArrowheads="1"/>
          </p:cNvSpPr>
          <p:nvPr/>
        </p:nvSpPr>
        <p:spPr bwMode="auto">
          <a:xfrm>
            <a:off x="4786313" y="3929063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20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39962" name="TextBox 43"/>
          <p:cNvSpPr txBox="1">
            <a:spLocks noChangeArrowheads="1"/>
          </p:cNvSpPr>
          <p:nvPr/>
        </p:nvSpPr>
        <p:spPr bwMode="auto">
          <a:xfrm>
            <a:off x="571500" y="121443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358063" y="128587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467600" cy="785813"/>
          </a:xfrm>
        </p:spPr>
        <p:txBody>
          <a:bodyPr/>
          <a:lstStyle/>
          <a:p>
            <a:pPr algn="ctr">
              <a:defRPr/>
            </a:pPr>
            <a:endParaRPr lang="ru-RU" sz="4000" b="1" dirty="0">
              <a:solidFill>
                <a:srgbClr val="033DBF"/>
              </a:solidFill>
            </a:endParaRP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214313" y="785813"/>
            <a:ext cx="85010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33DBF"/>
              </a:buClr>
              <a:buSzPct val="120000"/>
            </a:pPr>
            <a:r>
              <a:rPr lang="ru-RU" sz="7200" dirty="0" smtClean="0"/>
              <a:t>Спасибо за внимание</a:t>
            </a:r>
            <a:endParaRPr lang="ru-RU" sz="7200" dirty="0"/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7467600" cy="809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Вписанный угол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785813" y="928688"/>
            <a:ext cx="8358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cs typeface="Arial" charset="0"/>
              </a:rPr>
              <a:t>Это угол, вершина которого лежит на окружности, а стороны пересекают окружность.</a:t>
            </a:r>
          </a:p>
        </p:txBody>
      </p:sp>
      <p:sp>
        <p:nvSpPr>
          <p:cNvPr id="4" name="Овал 3"/>
          <p:cNvSpPr/>
          <p:nvPr/>
        </p:nvSpPr>
        <p:spPr>
          <a:xfrm>
            <a:off x="2000250" y="2143125"/>
            <a:ext cx="4357688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000250" y="2786063"/>
            <a:ext cx="3786188" cy="3000375"/>
            <a:chOff x="4357685" y="2495537"/>
            <a:chExt cx="1576406" cy="3081371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6200000" flipH="1" flipV="1">
              <a:off x="4391033" y="2462189"/>
              <a:ext cx="150970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H="1" flipV="1">
              <a:off x="4357685" y="4000354"/>
              <a:ext cx="1576406" cy="157655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Дуга 7"/>
          <p:cNvSpPr/>
          <p:nvPr/>
        </p:nvSpPr>
        <p:spPr>
          <a:xfrm rot="5091335">
            <a:off x="2809876" y="3717925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1428750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С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5786438" y="22860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5857875" y="5572125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404813"/>
            <a:ext cx="7286625" cy="560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40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Теорема о вписанном угле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0825" y="1628775"/>
            <a:ext cx="3571875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cs typeface="Arial" charset="0"/>
              </a:rPr>
              <a:t>Угол, вписанный в окружность, равен половине соответствующего ему центрального </a:t>
            </a:r>
            <a:r>
              <a:rPr lang="ru-RU" sz="2400" dirty="0" smtClean="0">
                <a:cs typeface="Arial" charset="0"/>
              </a:rPr>
              <a:t>угла.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4500562" y="1338263"/>
            <a:ext cx="4247902" cy="1569660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cs typeface="Arial" charset="0"/>
              </a:rPr>
              <a:t>Угол, вписанный в окружность, равен половине дуги, на которую он опирается.</a:t>
            </a:r>
          </a:p>
        </p:txBody>
      </p:sp>
      <p:sp>
        <p:nvSpPr>
          <p:cNvPr id="5" name="Овал 4"/>
          <p:cNvSpPr/>
          <p:nvPr/>
        </p:nvSpPr>
        <p:spPr>
          <a:xfrm>
            <a:off x="3143250" y="3571875"/>
            <a:ext cx="2857500" cy="2857500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3143250" y="4143375"/>
            <a:ext cx="2643188" cy="1714500"/>
            <a:chOff x="2714613" y="4000508"/>
            <a:chExt cx="2643216" cy="1714507"/>
          </a:xfrm>
        </p:grpSpPr>
        <p:grpSp>
          <p:nvGrpSpPr>
            <p:cNvPr id="12312" name="Группа 5"/>
            <p:cNvGrpSpPr>
              <a:grpSpLocks/>
            </p:cNvGrpSpPr>
            <p:nvPr/>
          </p:nvGrpSpPr>
          <p:grpSpPr bwMode="auto">
            <a:xfrm>
              <a:off x="2714613" y="4000508"/>
              <a:ext cx="2643216" cy="1714507"/>
              <a:chOff x="4357685" y="2618800"/>
              <a:chExt cx="1620201" cy="2958108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V="1">
                <a:off x="4357685" y="2618800"/>
                <a:ext cx="1620201" cy="138592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 flipV="1">
                <a:off x="4357685" y="3999250"/>
                <a:ext cx="1576411" cy="157765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Дуга 8"/>
            <p:cNvSpPr/>
            <p:nvPr/>
          </p:nvSpPr>
          <p:spPr>
            <a:xfrm rot="5091335">
              <a:off x="3094032" y="4656148"/>
              <a:ext cx="471489" cy="331791"/>
            </a:xfrm>
            <a:prstGeom prst="arc">
              <a:avLst>
                <a:gd name="adj1" fmla="val 11084927"/>
                <a:gd name="adj2" fmla="val 2105297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" name="Дуга 13"/>
          <p:cNvSpPr/>
          <p:nvPr/>
        </p:nvSpPr>
        <p:spPr>
          <a:xfrm rot="5400000">
            <a:off x="4250531" y="4321970"/>
            <a:ext cx="2143125" cy="1357312"/>
          </a:xfrm>
          <a:prstGeom prst="arc">
            <a:avLst>
              <a:gd name="adj1" fmla="val 12311001"/>
              <a:gd name="adj2" fmla="val 20083130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4500563" y="4143375"/>
            <a:ext cx="1214437" cy="1714500"/>
            <a:chOff x="3929058" y="3929066"/>
            <a:chExt cx="1357322" cy="1785950"/>
          </a:xfrm>
        </p:grpSpPr>
        <p:grpSp>
          <p:nvGrpSpPr>
            <p:cNvPr id="12306" name="Группа 9"/>
            <p:cNvGrpSpPr>
              <a:grpSpLocks/>
            </p:cNvGrpSpPr>
            <p:nvPr/>
          </p:nvGrpSpPr>
          <p:grpSpPr bwMode="auto">
            <a:xfrm>
              <a:off x="3929058" y="3929066"/>
              <a:ext cx="1357322" cy="1785950"/>
              <a:chOff x="4357685" y="2495537"/>
              <a:chExt cx="1576406" cy="3081371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 flipV="1">
                <a:off x="4391238" y="2461984"/>
                <a:ext cx="1509302" cy="1576406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 flipV="1">
                <a:off x="4357685" y="3999133"/>
                <a:ext cx="1576406" cy="1577775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07" name="Группа 15"/>
            <p:cNvGrpSpPr>
              <a:grpSpLocks/>
            </p:cNvGrpSpPr>
            <p:nvPr/>
          </p:nvGrpSpPr>
          <p:grpSpPr bwMode="auto">
            <a:xfrm>
              <a:off x="4092435" y="4513595"/>
              <a:ext cx="476744" cy="646758"/>
              <a:chOff x="4092435" y="4513595"/>
              <a:chExt cx="476744" cy="646758"/>
            </a:xfrm>
          </p:grpSpPr>
          <p:sp>
            <p:nvSpPr>
              <p:cNvPr id="13" name="Дуга 12"/>
              <p:cNvSpPr/>
              <p:nvPr/>
            </p:nvSpPr>
            <p:spPr>
              <a:xfrm rot="5091335">
                <a:off x="4020887" y="4656973"/>
                <a:ext cx="474599" cy="33179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Дуга 14"/>
              <p:cNvSpPr/>
              <p:nvPr/>
            </p:nvSpPr>
            <p:spPr>
              <a:xfrm rot="5091335">
                <a:off x="4011251" y="4602720"/>
                <a:ext cx="648234" cy="46841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2297" name="TextBox 18"/>
          <p:cNvSpPr txBox="1">
            <a:spLocks noChangeArrowheads="1"/>
          </p:cNvSpPr>
          <p:nvPr/>
        </p:nvSpPr>
        <p:spPr bwMode="auto">
          <a:xfrm>
            <a:off x="2643188" y="4643438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cs typeface="Arial" charset="0"/>
              </a:rPr>
              <a:t>С</a:t>
            </a:r>
            <a:endParaRPr lang="ru-RU" sz="4000" b="1" dirty="0">
              <a:cs typeface="Arial" charset="0"/>
            </a:endParaRPr>
          </a:p>
        </p:txBody>
      </p:sp>
      <p:sp>
        <p:nvSpPr>
          <p:cNvPr id="12298" name="TextBox 19"/>
          <p:cNvSpPr txBox="1">
            <a:spLocks noChangeArrowheads="1"/>
          </p:cNvSpPr>
          <p:nvPr/>
        </p:nvSpPr>
        <p:spPr bwMode="auto">
          <a:xfrm>
            <a:off x="5795963" y="3644900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2299" name="TextBox 20"/>
          <p:cNvSpPr txBox="1">
            <a:spLocks noChangeArrowheads="1"/>
          </p:cNvSpPr>
          <p:nvPr/>
        </p:nvSpPr>
        <p:spPr bwMode="auto">
          <a:xfrm>
            <a:off x="5715000" y="57150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  <p:sp>
        <p:nvSpPr>
          <p:cNvPr id="12300" name="TextBox 21"/>
          <p:cNvSpPr txBox="1">
            <a:spLocks noChangeArrowheads="1"/>
          </p:cNvSpPr>
          <p:nvPr/>
        </p:nvSpPr>
        <p:spPr bwMode="auto">
          <a:xfrm>
            <a:off x="4795044" y="4657417"/>
            <a:ext cx="459310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cs typeface="Arial" charset="0"/>
              </a:rPr>
              <a:t>О</a:t>
            </a:r>
          </a:p>
        </p:txBody>
      </p:sp>
      <p:sp>
        <p:nvSpPr>
          <p:cNvPr id="28" name="Овал 27"/>
          <p:cNvSpPr/>
          <p:nvPr/>
        </p:nvSpPr>
        <p:spPr>
          <a:xfrm flipH="1">
            <a:off x="4429125" y="4929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Дуга 1"/>
          <p:cNvSpPr/>
          <p:nvPr/>
        </p:nvSpPr>
        <p:spPr>
          <a:xfrm>
            <a:off x="323528" y="378904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681912" cy="559437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Решение упражнений</a:t>
            </a:r>
            <a:endParaRPr lang="ru-RU" sz="7200" b="1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333375"/>
            <a:ext cx="7467600" cy="7381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340" name="Группа 8"/>
          <p:cNvGrpSpPr>
            <a:grpSpLocks/>
          </p:cNvGrpSpPr>
          <p:nvPr/>
        </p:nvGrpSpPr>
        <p:grpSpPr bwMode="auto">
          <a:xfrm>
            <a:off x="2143125" y="1500188"/>
            <a:ext cx="2143125" cy="2430462"/>
            <a:chOff x="2143108" y="1500968"/>
            <a:chExt cx="2143934" cy="2428892"/>
          </a:xfrm>
        </p:grpSpPr>
        <p:cxnSp>
          <p:nvCxnSpPr>
            <p:cNvPr id="5" name="Прямая соединительная линия 4"/>
            <p:cNvCxnSpPr>
              <a:stCxn id="3" idx="0"/>
            </p:cNvCxnSpPr>
            <p:nvPr/>
          </p:nvCxnSpPr>
          <p:spPr>
            <a:xfrm rot="16200000" flipH="1">
              <a:off x="3071803" y="2714620"/>
              <a:ext cx="2428892" cy="1588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2143108" y="2714621"/>
              <a:ext cx="2143934" cy="1213654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Дуга 10"/>
          <p:cNvSpPr/>
          <p:nvPr/>
        </p:nvSpPr>
        <p:spPr>
          <a:xfrm rot="5091335">
            <a:off x="3017044" y="2515394"/>
            <a:ext cx="2417762" cy="2343150"/>
          </a:xfrm>
          <a:prstGeom prst="arc">
            <a:avLst>
              <a:gd name="adj1" fmla="val 11351957"/>
              <a:gd name="adj2" fmla="val 685531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357188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3000375" y="23574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ym typeface="Symbol" pitchFamily="18" charset="2"/>
              </a:rPr>
              <a:t>75</a:t>
            </a:r>
            <a:endParaRPr lang="ru-RU" sz="3200" b="1" dirty="0"/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000500" y="4143375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3352800" y="2713038"/>
            <a:ext cx="1149350" cy="1047750"/>
            <a:chOff x="3353376" y="2713182"/>
            <a:chExt cx="1148391" cy="1047891"/>
          </a:xfrm>
        </p:grpSpPr>
        <p:sp>
          <p:nvSpPr>
            <p:cNvPr id="10" name="Дуга 9"/>
            <p:cNvSpPr/>
            <p:nvPr/>
          </p:nvSpPr>
          <p:spPr>
            <a:xfrm rot="19713049">
              <a:off x="3353376" y="2713182"/>
              <a:ext cx="1148391" cy="849426"/>
            </a:xfrm>
            <a:prstGeom prst="arc">
              <a:avLst>
                <a:gd name="adj1" fmla="val 11015567"/>
                <a:gd name="adj2" fmla="val 2077776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9713049">
              <a:off x="3491374" y="2813207"/>
              <a:ext cx="999291" cy="947866"/>
            </a:xfrm>
            <a:prstGeom prst="arc">
              <a:avLst>
                <a:gd name="adj1" fmla="val 11015567"/>
                <a:gd name="adj2" fmla="val 2057933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285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347" name="Прямоугольник 18"/>
          <p:cNvSpPr>
            <a:spLocks noChangeArrowheads="1"/>
          </p:cNvSpPr>
          <p:nvPr/>
        </p:nvSpPr>
        <p:spPr bwMode="auto">
          <a:xfrm>
            <a:off x="4286250" y="357187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86250" y="2643188"/>
            <a:ext cx="2000250" cy="13589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3106738" y="5180013"/>
            <a:ext cx="2357437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7839104">
            <a:off x="3973513" y="3629025"/>
            <a:ext cx="1196975" cy="1044575"/>
          </a:xfrm>
          <a:prstGeom prst="arc">
            <a:avLst>
              <a:gd name="adj1" fmla="val 9844297"/>
              <a:gd name="adj2" fmla="val 2077776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7839104">
            <a:off x="3971131" y="3571082"/>
            <a:ext cx="1000125" cy="947738"/>
          </a:xfrm>
          <a:prstGeom prst="arc">
            <a:avLst>
              <a:gd name="adj1" fmla="val 11015567"/>
              <a:gd name="adj2" fmla="val 2057933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4614175">
            <a:off x="3530600" y="3092450"/>
            <a:ext cx="1787525" cy="1749425"/>
          </a:xfrm>
          <a:prstGeom prst="arc">
            <a:avLst>
              <a:gd name="adj1" fmla="val 12914285"/>
              <a:gd name="adj2" fmla="val 46163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9" name="Прямоугольник 15"/>
          <p:cNvSpPr>
            <a:spLocks noChangeArrowheads="1"/>
          </p:cNvSpPr>
          <p:nvPr/>
        </p:nvSpPr>
        <p:spPr bwMode="auto">
          <a:xfrm>
            <a:off x="3786188" y="300037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4929188" y="435768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/>
              <a:t>1</a:t>
            </a:r>
            <a:r>
              <a:rPr lang="ru-RU" sz="4000" b="1" dirty="0" smtClean="0"/>
              <a:t>45</a:t>
            </a:r>
            <a:r>
              <a:rPr lang="en-US" sz="4000" b="1" dirty="0" smtClean="0">
                <a:sym typeface="Symbol" pitchFamily="18" charset="2"/>
              </a:rPr>
              <a:t></a:t>
            </a:r>
            <a:endParaRPr lang="ru-RU" sz="4000" b="1" dirty="0"/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500063" y="17859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</a:t>
            </a:r>
            <a:r>
              <a:rPr lang="en-US" sz="4000" b="1"/>
              <a:t>2</a:t>
            </a:r>
            <a:endParaRPr lang="ru-RU" sz="4000" b="1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72313" y="178593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215</a:t>
            </a:r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373" name="Прямоугольник 23"/>
          <p:cNvSpPr>
            <a:spLocks noChangeArrowheads="1"/>
          </p:cNvSpPr>
          <p:nvPr/>
        </p:nvSpPr>
        <p:spPr bwMode="auto">
          <a:xfrm>
            <a:off x="3786188" y="37861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6" name="Овал 15"/>
          <p:cNvSpPr/>
          <p:nvPr/>
        </p:nvSpPr>
        <p:spPr>
          <a:xfrm flipV="1">
            <a:off x="4286250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7467600" cy="592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0" y="4000500"/>
            <a:ext cx="1928813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 rot="10800000" flipV="1">
            <a:off x="2568575" y="5500688"/>
            <a:ext cx="3646488" cy="146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rot="10800000" flipV="1">
            <a:off x="2568575" y="4000500"/>
            <a:ext cx="1789113" cy="16462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602866">
            <a:off x="5172869" y="5007769"/>
            <a:ext cx="998538" cy="946150"/>
          </a:xfrm>
          <a:prstGeom prst="arc">
            <a:avLst>
              <a:gd name="adj1" fmla="val 15489750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6602866">
            <a:off x="5315744" y="5079207"/>
            <a:ext cx="998537" cy="946150"/>
          </a:xfrm>
          <a:prstGeom prst="arc">
            <a:avLst>
              <a:gd name="adj1" fmla="val 16024805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17027227"/>
              <a:gd name="adj2" fmla="val 7742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4071938" y="4071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4357688" y="478631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45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428625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714500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6398" name="TextBox 20"/>
          <p:cNvSpPr txBox="1">
            <a:spLocks noChangeArrowheads="1"/>
          </p:cNvSpPr>
          <p:nvPr/>
        </p:nvSpPr>
        <p:spPr bwMode="auto">
          <a:xfrm>
            <a:off x="4000500" y="335756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 flipV="1">
            <a:off x="4286250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710</TotalTime>
  <Words>416</Words>
  <Application>Microsoft Office PowerPoint</Application>
  <PresentationFormat>Экран (4:3)</PresentationFormat>
  <Paragraphs>219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Spring</vt:lpstr>
      <vt:lpstr>Центральные углы и углы, вписанные в окружность</vt:lpstr>
      <vt:lpstr>Центральный угол-</vt:lpstr>
      <vt:lpstr>Дуга окружности, соответствующая центральному углу</vt:lpstr>
      <vt:lpstr>Вписанный угол</vt:lpstr>
      <vt:lpstr>Теорема о вписанном угле</vt:lpstr>
      <vt:lpstr>Решение упражнений</vt:lpstr>
      <vt:lpstr>Найдите Х</vt:lpstr>
      <vt:lpstr>Найдите Х</vt:lpstr>
      <vt:lpstr>Найдите Х</vt:lpstr>
      <vt:lpstr>Найдите Х</vt:lpstr>
      <vt:lpstr>Найдите Х</vt:lpstr>
      <vt:lpstr>Найдите Х</vt:lpstr>
      <vt:lpstr>Найдите Х</vt:lpstr>
      <vt:lpstr>Слайд 14</vt:lpstr>
      <vt:lpstr>Слайд 15</vt:lpstr>
      <vt:lpstr>Слайд 16</vt:lpstr>
      <vt:lpstr>Слайд 17</vt:lpstr>
      <vt:lpstr>Слайд 18</vt:lpstr>
      <vt:lpstr>Слайд 19</vt:lpstr>
      <vt:lpstr>Найдите Х</vt:lpstr>
      <vt:lpstr>Слайд 21</vt:lpstr>
      <vt:lpstr>Слайд 22</vt:lpstr>
      <vt:lpstr>Слайд 23</vt:lpstr>
      <vt:lpstr>Слайд 24</vt:lpstr>
      <vt:lpstr>Найдите Х</vt:lpstr>
      <vt:lpstr>Найдите Х</vt:lpstr>
      <vt:lpstr>Найдите Х</vt:lpstr>
      <vt:lpstr>Найдите Х</vt:lpstr>
      <vt:lpstr>Найдите Х</vt:lpstr>
      <vt:lpstr>Найдите Х И Y</vt:lpstr>
      <vt:lpstr>Найдите Х</vt:lpstr>
      <vt:lpstr>Найдите Х</vt:lpstr>
      <vt:lpstr>Слайд 33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Центральные углы и углы, вписанные в окружность</dc:title>
  <dc:creator>XP GAME 2007</dc:creator>
  <cp:lastModifiedBy>User</cp:lastModifiedBy>
  <cp:revision>98</cp:revision>
  <dcterms:created xsi:type="dcterms:W3CDTF">2012-02-23T16:26:58Z</dcterms:created>
  <dcterms:modified xsi:type="dcterms:W3CDTF">2016-04-06T05:43:29Z</dcterms:modified>
</cp:coreProperties>
</file>