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46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9114D-3065-4611-AFC9-0D7C1EA30FCA}" type="datetimeFigureOut">
              <a:rPr lang="ru-RU" smtClean="0"/>
              <a:pPr/>
              <a:t>07.11.2020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9336-7C61-4B0B-B164-2153A008F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9114D-3065-4611-AFC9-0D7C1EA30FCA}" type="datetimeFigureOut">
              <a:rPr lang="ru-RU" smtClean="0"/>
              <a:pPr/>
              <a:t>07.11.2020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9336-7C61-4B0B-B164-2153A008F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9114D-3065-4611-AFC9-0D7C1EA30FCA}" type="datetimeFigureOut">
              <a:rPr lang="ru-RU" smtClean="0"/>
              <a:pPr/>
              <a:t>07.11.2020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9336-7C61-4B0B-B164-2153A008F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9114D-3065-4611-AFC9-0D7C1EA30FCA}" type="datetimeFigureOut">
              <a:rPr lang="ru-RU" smtClean="0"/>
              <a:pPr/>
              <a:t>07.11.2020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9336-7C61-4B0B-B164-2153A008F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9114D-3065-4611-AFC9-0D7C1EA30FCA}" type="datetimeFigureOut">
              <a:rPr lang="ru-RU" smtClean="0"/>
              <a:pPr/>
              <a:t>07.11.2020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9336-7C61-4B0B-B164-2153A008F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9114D-3065-4611-AFC9-0D7C1EA30FCA}" type="datetimeFigureOut">
              <a:rPr lang="ru-RU" smtClean="0"/>
              <a:pPr/>
              <a:t>07.11.2020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9336-7C61-4B0B-B164-2153A008F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9114D-3065-4611-AFC9-0D7C1EA30FCA}" type="datetimeFigureOut">
              <a:rPr lang="ru-RU" smtClean="0"/>
              <a:pPr/>
              <a:t>07.11.2020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9336-7C61-4B0B-B164-2153A008F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9114D-3065-4611-AFC9-0D7C1EA30FCA}" type="datetimeFigureOut">
              <a:rPr lang="ru-RU" smtClean="0"/>
              <a:pPr/>
              <a:t>07.11.2020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9336-7C61-4B0B-B164-2153A008F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9114D-3065-4611-AFC9-0D7C1EA30FCA}" type="datetimeFigureOut">
              <a:rPr lang="ru-RU" smtClean="0"/>
              <a:pPr/>
              <a:t>07.11.2020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9336-7C61-4B0B-B164-2153A008F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9114D-3065-4611-AFC9-0D7C1EA30FCA}" type="datetimeFigureOut">
              <a:rPr lang="ru-RU" smtClean="0"/>
              <a:pPr/>
              <a:t>07.11.2020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9336-7C61-4B0B-B164-2153A008F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9114D-3065-4611-AFC9-0D7C1EA30FCA}" type="datetimeFigureOut">
              <a:rPr lang="ru-RU" smtClean="0"/>
              <a:pPr/>
              <a:t>07.11.2020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9336-7C61-4B0B-B164-2153A008F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9114D-3065-4611-AFC9-0D7C1EA30FCA}" type="datetimeFigureOut">
              <a:rPr lang="ru-RU" smtClean="0"/>
              <a:pPr/>
              <a:t>07.11.2020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79336-7C61-4B0B-B164-2153A008F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9512" y="188640"/>
            <a:ext cx="2448272" cy="6480720"/>
          </a:xfrm>
          <a:prstGeom prst="rect">
            <a:avLst/>
          </a:prstGeom>
          <a:noFill/>
          <a:ln w="19050">
            <a:solidFill>
              <a:srgbClr val="C6465B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>
                <a:latin typeface="BOUTON International Symbols" pitchFamily="2" charset="0"/>
                <a:ea typeface="BOUTON International Symbols" pitchFamily="2" charset="0"/>
                <a:cs typeface="BOUTON International Symbols" pitchFamily="2" charset="0"/>
              </a:rPr>
              <a:t>Плюсы профессии:</a:t>
            </a:r>
          </a:p>
          <a:p>
            <a:pPr>
              <a:buFont typeface="Courier New" pitchFamily="49" charset="0"/>
              <a:buChar char="o"/>
            </a:pPr>
            <a:r>
              <a:rPr lang="ru-RU" sz="1400" dirty="0">
                <a:latin typeface="BOUTON International Symbols" pitchFamily="2" charset="0"/>
                <a:ea typeface="BOUTON International Symbols" pitchFamily="2" charset="0"/>
                <a:cs typeface="BOUTON International Symbols" pitchFamily="2" charset="0"/>
              </a:rPr>
              <a:t> </a:t>
            </a:r>
            <a:r>
              <a:rPr lang="ru-RU" sz="1300" dirty="0">
                <a:latin typeface="BOUTON International Symbols" pitchFamily="2" charset="0"/>
                <a:ea typeface="BOUTON International Symbols" pitchFamily="2" charset="0"/>
                <a:cs typeface="BOUTON International Symbols" pitchFamily="2" charset="0"/>
              </a:rPr>
              <a:t>автоменеджер профессия очень востребованная на рынке труда;</a:t>
            </a:r>
          </a:p>
          <a:p>
            <a:pPr>
              <a:buFont typeface="Courier New" pitchFamily="49" charset="0"/>
              <a:buChar char="o"/>
            </a:pPr>
            <a:r>
              <a:rPr lang="ru-RU" sz="1300" dirty="0">
                <a:latin typeface="BOUTON International Symbols" pitchFamily="2" charset="0"/>
                <a:ea typeface="BOUTON International Symbols" pitchFamily="2" charset="0"/>
                <a:cs typeface="BOUTON International Symbols" pitchFamily="2" charset="0"/>
              </a:rPr>
              <a:t> работа весьма интересная и крайне разнообразная;</a:t>
            </a:r>
          </a:p>
          <a:p>
            <a:pPr>
              <a:buFont typeface="Courier New" pitchFamily="49" charset="0"/>
              <a:buChar char="o"/>
            </a:pPr>
            <a:r>
              <a:rPr lang="ru-RU" sz="1300" dirty="0">
                <a:latin typeface="BOUTON International Symbols" pitchFamily="2" charset="0"/>
                <a:ea typeface="BOUTON International Symbols" pitchFamily="2" charset="0"/>
                <a:cs typeface="BOUTON International Symbols" pitchFamily="2" charset="0"/>
              </a:rPr>
              <a:t> возможность быстрого карьерного роста;</a:t>
            </a:r>
          </a:p>
          <a:p>
            <a:pPr>
              <a:buFont typeface="Courier New" pitchFamily="49" charset="0"/>
              <a:buChar char="o"/>
            </a:pPr>
            <a:r>
              <a:rPr lang="ru-RU" sz="1300" dirty="0">
                <a:latin typeface="BOUTON International Symbols" pitchFamily="2" charset="0"/>
                <a:ea typeface="BOUTON International Symbols" pitchFamily="2" charset="0"/>
                <a:cs typeface="BOUTON International Symbols" pitchFamily="2" charset="0"/>
              </a:rPr>
              <a:t>теоретически заработок автоменеджера ничем неограничен и завязан только на объем произведенных им продаж;</a:t>
            </a:r>
          </a:p>
          <a:p>
            <a:pPr>
              <a:buFont typeface="Courier New" pitchFamily="49" charset="0"/>
              <a:buChar char="o"/>
            </a:pPr>
            <a:r>
              <a:rPr lang="ru-RU" sz="1300" dirty="0">
                <a:latin typeface="BOUTON International Symbols" pitchFamily="2" charset="0"/>
                <a:ea typeface="BOUTON International Symbols" pitchFamily="2" charset="0"/>
                <a:cs typeface="BOUTON International Symbols" pitchFamily="2" charset="0"/>
              </a:rPr>
              <a:t> возможность продолжить свою профессиональную деятельность совершенно </a:t>
            </a:r>
            <a:r>
              <a:rPr lang="ru-RU" sz="1400" dirty="0">
                <a:latin typeface="BOUTON International Symbols" pitchFamily="2" charset="0"/>
                <a:ea typeface="BOUTON International Symbols" pitchFamily="2" charset="0"/>
                <a:cs typeface="BOUTON International Symbols" pitchFamily="2" charset="0"/>
              </a:rPr>
              <a:t>в другой сфере.</a:t>
            </a:r>
          </a:p>
          <a:p>
            <a:pPr algn="ctr"/>
            <a:r>
              <a:rPr lang="ru-RU" sz="1500" b="1" dirty="0">
                <a:latin typeface="BOUTON International Symbols" pitchFamily="2" charset="0"/>
                <a:ea typeface="BOUTON International Symbols" pitchFamily="2" charset="0"/>
                <a:cs typeface="BOUTON International Symbols" pitchFamily="2" charset="0"/>
              </a:rPr>
              <a:t>Минусы профессии:</a:t>
            </a:r>
          </a:p>
          <a:p>
            <a:pPr>
              <a:buFont typeface="Courier New" pitchFamily="49" charset="0"/>
              <a:buChar char="o"/>
            </a:pPr>
            <a:r>
              <a:rPr lang="ru-RU" sz="1400" dirty="0">
                <a:latin typeface="BOUTON International Symbols" pitchFamily="2" charset="0"/>
                <a:ea typeface="BOUTON International Symbols" pitchFamily="2" charset="0"/>
                <a:cs typeface="BOUTON International Symbols" pitchFamily="2" charset="0"/>
              </a:rPr>
              <a:t> </a:t>
            </a:r>
            <a:r>
              <a:rPr lang="ru-RU" sz="1300" dirty="0">
                <a:latin typeface="BOUTON International Symbols" pitchFamily="2" charset="0"/>
                <a:ea typeface="BOUTON International Symbols" pitchFamily="2" charset="0"/>
                <a:cs typeface="BOUTON International Symbols" pitchFamily="2" charset="0"/>
              </a:rPr>
              <a:t>ненормированный рабочий день;</a:t>
            </a:r>
          </a:p>
          <a:p>
            <a:pPr>
              <a:buFont typeface="Courier New" pitchFamily="49" charset="0"/>
              <a:buChar char="o"/>
            </a:pPr>
            <a:r>
              <a:rPr lang="ru-RU" sz="1300" dirty="0">
                <a:latin typeface="BOUTON International Symbols" pitchFamily="2" charset="0"/>
                <a:ea typeface="BOUTON International Symbols" pitchFamily="2" charset="0"/>
                <a:cs typeface="BOUTON International Symbols" pitchFamily="2" charset="0"/>
              </a:rPr>
              <a:t> периодические эмоциональные перегрузки;</a:t>
            </a:r>
          </a:p>
          <a:p>
            <a:pPr>
              <a:buFont typeface="Courier New" pitchFamily="49" charset="0"/>
              <a:buChar char="o"/>
            </a:pPr>
            <a:r>
              <a:rPr lang="ru-RU" sz="1300" dirty="0">
                <a:latin typeface="BOUTON International Symbols" pitchFamily="2" charset="0"/>
                <a:ea typeface="BOUTON International Symbols" pitchFamily="2" charset="0"/>
                <a:cs typeface="BOUTON International Symbols" pitchFamily="2" charset="0"/>
              </a:rPr>
              <a:t> необходимость постоянных разъездов на встречи с потенциальными клиентами;</a:t>
            </a:r>
          </a:p>
          <a:p>
            <a:pPr>
              <a:buFont typeface="Courier New" pitchFamily="49" charset="0"/>
              <a:buChar char="o"/>
            </a:pPr>
            <a:r>
              <a:rPr lang="ru-RU" sz="1300" dirty="0">
                <a:latin typeface="BOUTON International Symbols" pitchFamily="2" charset="0"/>
                <a:ea typeface="BOUTON International Symbols" pitchFamily="2" charset="0"/>
                <a:cs typeface="BOUTON International Symbols" pitchFamily="2" charset="0"/>
              </a:rPr>
              <a:t> нестабильность доходов.</a:t>
            </a:r>
          </a:p>
          <a:p>
            <a:pPr>
              <a:buFont typeface="Courier New" pitchFamily="49" charset="0"/>
              <a:buChar char="o"/>
            </a:pPr>
            <a:endParaRPr lang="ru-RU" sz="1300" dirty="0">
              <a:latin typeface="BOUTON International Symbols" pitchFamily="2" charset="0"/>
              <a:ea typeface="BOUTON International Symbols" pitchFamily="2" charset="0"/>
              <a:cs typeface="BOUTON International Symbols" pitchFamily="2" charset="0"/>
            </a:endParaRPr>
          </a:p>
          <a:p>
            <a:pPr>
              <a:buFont typeface="Courier New" pitchFamily="49" charset="0"/>
              <a:buChar char="o"/>
            </a:pPr>
            <a:endParaRPr lang="ru-RU" sz="1300" dirty="0">
              <a:latin typeface="BOUTON International Symbols" pitchFamily="2" charset="0"/>
              <a:ea typeface="BOUTON International Symbols" pitchFamily="2" charset="0"/>
              <a:cs typeface="BOUTON International Symbols" pitchFamily="2" charset="0"/>
            </a:endParaRPr>
          </a:p>
          <a:p>
            <a:endParaRPr lang="ru-RU" sz="1300" dirty="0">
              <a:latin typeface="BOUTON International Symbols" pitchFamily="2" charset="0"/>
              <a:ea typeface="BOUTON International Symbols" pitchFamily="2" charset="0"/>
              <a:cs typeface="BOUTON International Symbols" pitchFamily="2" charset="0"/>
            </a:endParaRPr>
          </a:p>
          <a:p>
            <a:endParaRPr lang="ru-RU" sz="1400" dirty="0">
              <a:latin typeface="BOUTON International Symbols" pitchFamily="2" charset="0"/>
              <a:ea typeface="BOUTON International Symbols" pitchFamily="2" charset="0"/>
              <a:cs typeface="BOUTON International Symbols" pitchFamily="2" charset="0"/>
            </a:endParaRPr>
          </a:p>
          <a:p>
            <a:endParaRPr lang="ru-RU" sz="1400" dirty="0">
              <a:latin typeface="BOUTON International Symbols" pitchFamily="2" charset="0"/>
              <a:ea typeface="BOUTON International Symbols" pitchFamily="2" charset="0"/>
              <a:cs typeface="BOUTON International Symbols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71800" y="188641"/>
            <a:ext cx="3744416" cy="6480720"/>
          </a:xfrm>
          <a:prstGeom prst="rect">
            <a:avLst/>
          </a:prstGeom>
          <a:noFill/>
          <a:ln w="19050">
            <a:solidFill>
              <a:srgbClr val="C6465B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>
                <a:latin typeface="BOUTON International Symbols" pitchFamily="2" charset="0"/>
                <a:ea typeface="BOUTON International Symbols" pitchFamily="2" charset="0"/>
                <a:cs typeface="BOUTON International Symbols" pitchFamily="2" charset="0"/>
              </a:rPr>
              <a:t>Особенности профессии:</a:t>
            </a:r>
          </a:p>
          <a:p>
            <a:r>
              <a:rPr lang="ru-RU" sz="1250" dirty="0">
                <a:latin typeface="BOUTON International Symbols" pitchFamily="2" charset="0"/>
                <a:ea typeface="BOUTON International Symbols" pitchFamily="2" charset="0"/>
                <a:cs typeface="BOUTON International Symbols" pitchFamily="2" charset="0"/>
              </a:rPr>
              <a:t> </a:t>
            </a:r>
            <a:r>
              <a:rPr lang="ru-RU" sz="1300" u="sng" dirty="0">
                <a:latin typeface="BOUTON International Symbols" pitchFamily="2" charset="0"/>
                <a:ea typeface="BOUTON International Symbols" pitchFamily="2" charset="0"/>
                <a:cs typeface="BOUTON International Symbols" pitchFamily="2" charset="0"/>
              </a:rPr>
              <a:t>В задачи автоменеджера входит:</a:t>
            </a:r>
          </a:p>
          <a:p>
            <a:pPr>
              <a:buFont typeface="Courier New" pitchFamily="49" charset="0"/>
              <a:buChar char="o"/>
            </a:pPr>
            <a:r>
              <a:rPr lang="ru-RU" sz="1300" dirty="0">
                <a:latin typeface="BOUTON International Symbols" pitchFamily="2" charset="0"/>
                <a:ea typeface="BOUTON International Symbols" pitchFamily="2" charset="0"/>
                <a:cs typeface="BOUTON International Symbols" pitchFamily="2" charset="0"/>
              </a:rPr>
              <a:t> продажа автомобилей и консультация;</a:t>
            </a:r>
          </a:p>
          <a:p>
            <a:pPr>
              <a:buFont typeface="Courier New" pitchFamily="49" charset="0"/>
              <a:buChar char="o"/>
            </a:pPr>
            <a:r>
              <a:rPr lang="ru-RU" sz="1300" dirty="0">
                <a:latin typeface="BOUTON International Symbols" pitchFamily="2" charset="0"/>
                <a:ea typeface="BOUTON International Symbols" pitchFamily="2" charset="0"/>
                <a:cs typeface="BOUTON International Symbols" pitchFamily="2" charset="0"/>
              </a:rPr>
              <a:t> разъяснение технических характеристик и особенностей;</a:t>
            </a:r>
          </a:p>
          <a:p>
            <a:pPr>
              <a:buFont typeface="Courier New" pitchFamily="49" charset="0"/>
              <a:buChar char="o"/>
            </a:pPr>
            <a:r>
              <a:rPr lang="ru-RU" sz="1300" dirty="0">
                <a:latin typeface="BOUTON International Symbols" pitchFamily="2" charset="0"/>
                <a:ea typeface="BOUTON International Symbols" pitchFamily="2" charset="0"/>
                <a:cs typeface="BOUTON International Symbols" pitchFamily="2" charset="0"/>
              </a:rPr>
              <a:t> помощь в выборе автомобиля в зависимости от потребности клиента;</a:t>
            </a:r>
          </a:p>
          <a:p>
            <a:pPr>
              <a:buFont typeface="Courier New" pitchFamily="49" charset="0"/>
              <a:buChar char="o"/>
            </a:pPr>
            <a:r>
              <a:rPr lang="ru-RU" sz="1300" dirty="0">
                <a:latin typeface="BOUTON International Symbols" pitchFamily="2" charset="0"/>
                <a:ea typeface="BOUTON International Symbols" pitchFamily="2" charset="0"/>
                <a:cs typeface="BOUTON International Symbols" pitchFamily="2" charset="0"/>
              </a:rPr>
              <a:t> разъяснение по комплектациям и цене, пояснение по специальным кредитным предложениям;</a:t>
            </a:r>
          </a:p>
          <a:p>
            <a:pPr>
              <a:buFont typeface="Courier New" pitchFamily="49" charset="0"/>
              <a:buChar char="o"/>
            </a:pPr>
            <a:r>
              <a:rPr lang="ru-RU" sz="1300" dirty="0">
                <a:latin typeface="BOUTON International Symbols" pitchFamily="2" charset="0"/>
                <a:ea typeface="BOUTON International Symbols" pitchFamily="2" charset="0"/>
                <a:cs typeface="BOUTON International Symbols" pitchFamily="2" charset="0"/>
              </a:rPr>
              <a:t> заключение договоров на поставку, если автомобиля нет в наличии;</a:t>
            </a:r>
          </a:p>
          <a:p>
            <a:pPr>
              <a:buFont typeface="Courier New" pitchFamily="49" charset="0"/>
              <a:buChar char="o"/>
            </a:pPr>
            <a:r>
              <a:rPr lang="ru-RU" sz="1300" dirty="0">
                <a:latin typeface="BOUTON International Symbols" pitchFamily="2" charset="0"/>
                <a:ea typeface="BOUTON International Symbols" pitchFamily="2" charset="0"/>
                <a:cs typeface="BOUTON International Symbols" pitchFamily="2" charset="0"/>
              </a:rPr>
              <a:t> проведение тест-драйва для ознакомления клиента с автомобилем;</a:t>
            </a:r>
          </a:p>
          <a:p>
            <a:pPr>
              <a:buFont typeface="Courier New" pitchFamily="49" charset="0"/>
              <a:buChar char="o"/>
            </a:pPr>
            <a:r>
              <a:rPr lang="ru-RU" sz="1300" dirty="0">
                <a:latin typeface="BOUTON International Symbols" pitchFamily="2" charset="0"/>
                <a:ea typeface="BOUTON International Symbols" pitchFamily="2" charset="0"/>
                <a:cs typeface="BOUTON International Symbols" pitchFamily="2" charset="0"/>
              </a:rPr>
              <a:t> выдача нового автомобиля с разъяснением органов управления и сверка номерных агрегатов.</a:t>
            </a:r>
          </a:p>
          <a:p>
            <a:r>
              <a:rPr lang="ru-RU" sz="1300" b="1" dirty="0">
                <a:latin typeface="BOUTON International Symbols" pitchFamily="2" charset="0"/>
                <a:ea typeface="BOUTON International Symbols" pitchFamily="2" charset="0"/>
                <a:cs typeface="BOUTON International Symbols" pitchFamily="2" charset="0"/>
              </a:rPr>
              <a:t> Важные качества</a:t>
            </a:r>
          </a:p>
          <a:p>
            <a:r>
              <a:rPr lang="ru-RU" sz="1300" dirty="0">
                <a:latin typeface="BOUTON International Symbols" pitchFamily="2" charset="0"/>
                <a:ea typeface="BOUTON International Symbols" pitchFamily="2" charset="0"/>
                <a:cs typeface="BOUTON International Symbols" pitchFamily="2" charset="0"/>
              </a:rPr>
              <a:t> Автоменеджер должен разбираться в устройстве автомобиля, быть терпеливым, доброжелательным, оптимистично настроенным человеком, чтобы выстроить с клиентом взаимовыгодный диалог, грамотно провести презентацию автомобиля, спрогнозировать результат переговоров и реальность будущей сделки. Также необходимо конструктивно работать с претензиями покупателей, не раздражаться, находить компромиссы. Также все время придумывать что-то новое, обходя конкурентов и завлекая потенциальных клиентов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60232" y="188640"/>
            <a:ext cx="2376264" cy="6463308"/>
          </a:xfrm>
          <a:prstGeom prst="rect">
            <a:avLst/>
          </a:prstGeom>
          <a:noFill/>
          <a:ln w="19050">
            <a:solidFill>
              <a:srgbClr val="C6465B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1400" b="1" i="1" dirty="0">
              <a:latin typeface="BOUTON International Symbols" pitchFamily="2" charset="0"/>
              <a:ea typeface="BOUTON International Symbols" pitchFamily="2" charset="0"/>
              <a:cs typeface="BOUTON International Symbols" pitchFamily="2" charset="0"/>
            </a:endParaRPr>
          </a:p>
          <a:p>
            <a:pPr algn="ctr"/>
            <a:r>
              <a:rPr lang="ru-RU" sz="1400" b="1" i="1" dirty="0">
                <a:latin typeface="BOUTON International Symbols" pitchFamily="2" charset="0"/>
                <a:ea typeface="BOUTON International Symbols" pitchFamily="2" charset="0"/>
                <a:cs typeface="BOUTON International Symbols" pitchFamily="2" charset="0"/>
              </a:rPr>
              <a:t>Менеджер по продажам автомобилей. </a:t>
            </a:r>
          </a:p>
          <a:p>
            <a:pPr algn="ctr"/>
            <a:endParaRPr lang="ru-RU" sz="1400" b="1" i="1" dirty="0">
              <a:latin typeface="BOUTON International Symbols" pitchFamily="2" charset="0"/>
              <a:ea typeface="BOUTON International Symbols" pitchFamily="2" charset="0"/>
              <a:cs typeface="BOUTON International Symbols" pitchFamily="2" charset="0"/>
            </a:endParaRPr>
          </a:p>
          <a:p>
            <a:r>
              <a:rPr lang="ru-RU" sz="1400" dirty="0">
                <a:latin typeface="BOUTON International Symbols" pitchFamily="2" charset="0"/>
                <a:ea typeface="BOUTON International Symbols" pitchFamily="2" charset="0"/>
                <a:cs typeface="BOUTON International Symbols" pitchFamily="2" charset="0"/>
              </a:rPr>
              <a:t> </a:t>
            </a:r>
            <a:r>
              <a:rPr lang="ru-RU" sz="1300" dirty="0">
                <a:latin typeface="BOUTON International Symbols" pitchFamily="2" charset="0"/>
                <a:ea typeface="BOUTON International Symbols" pitchFamily="2" charset="0"/>
                <a:cs typeface="BOUTON International Symbols" pitchFamily="2" charset="0"/>
              </a:rPr>
              <a:t>Автоменеджер или менеджер по продаже автомобилей – это без преувеличения самая настоящая элита в профессиональном автобизнесе. На сегодняшний день считается самой востребованной профессией в этой сфере. Как правило, менеджер по продаже автомобилей трудится в автосалонах самого различного уровня и крупных технических центрах занимающихся продажами.</a:t>
            </a:r>
          </a:p>
          <a:p>
            <a:endParaRPr lang="ru-RU" sz="1300" dirty="0">
              <a:latin typeface="BOUTON International Symbols" pitchFamily="2" charset="0"/>
              <a:ea typeface="BOUTON International Symbols" pitchFamily="2" charset="0"/>
              <a:cs typeface="BOUTON International Symbols" pitchFamily="2" charset="0"/>
            </a:endParaRPr>
          </a:p>
          <a:p>
            <a:endParaRPr lang="ru-RU" sz="1300" dirty="0">
              <a:latin typeface="BOUTON International Symbols" pitchFamily="2" charset="0"/>
              <a:ea typeface="BOUTON International Symbols" pitchFamily="2" charset="0"/>
              <a:cs typeface="BOUTON International Symbols" pitchFamily="2" charset="0"/>
            </a:endParaRPr>
          </a:p>
          <a:p>
            <a:endParaRPr lang="ru-RU" sz="1300" dirty="0">
              <a:latin typeface="BOUTON International Symbols" pitchFamily="2" charset="0"/>
              <a:ea typeface="BOUTON International Symbols" pitchFamily="2" charset="0"/>
              <a:cs typeface="BOUTON International Symbols" pitchFamily="2" charset="0"/>
            </a:endParaRPr>
          </a:p>
          <a:p>
            <a:endParaRPr lang="ru-RU" sz="1300" dirty="0">
              <a:latin typeface="BOUTON International Symbols" pitchFamily="2" charset="0"/>
              <a:ea typeface="BOUTON International Symbols" pitchFamily="2" charset="0"/>
              <a:cs typeface="BOUTON International Symbols" pitchFamily="2" charset="0"/>
            </a:endParaRPr>
          </a:p>
          <a:p>
            <a:endParaRPr lang="ru-RU" sz="1400" dirty="0">
              <a:latin typeface="BOUTON International Symbols" pitchFamily="2" charset="0"/>
              <a:ea typeface="BOUTON International Symbols" pitchFamily="2" charset="0"/>
              <a:cs typeface="BOUTON International Symbols" pitchFamily="2" charset="0"/>
            </a:endParaRPr>
          </a:p>
          <a:p>
            <a:endParaRPr lang="ru-RU" sz="1400" dirty="0">
              <a:latin typeface="BOUTON International Symbols" pitchFamily="2" charset="0"/>
              <a:ea typeface="BOUTON International Symbols" pitchFamily="2" charset="0"/>
              <a:cs typeface="BOUTON International Symbols" pitchFamily="2" charset="0"/>
            </a:endParaRPr>
          </a:p>
          <a:p>
            <a:endParaRPr lang="ru-RU" sz="1400" dirty="0">
              <a:latin typeface="BOUTON International Symbols" pitchFamily="2" charset="0"/>
              <a:ea typeface="BOUTON International Symbols" pitchFamily="2" charset="0"/>
              <a:cs typeface="BOUTON International Symbols" pitchFamily="2" charset="0"/>
            </a:endParaRPr>
          </a:p>
          <a:p>
            <a:endParaRPr lang="ru-RU" sz="1400" dirty="0">
              <a:latin typeface="BOUTON International Symbols" pitchFamily="2" charset="0"/>
              <a:ea typeface="BOUTON International Symbols" pitchFamily="2" charset="0"/>
              <a:cs typeface="BOUTON International Symbols" pitchFamily="2" charset="0"/>
            </a:endParaRPr>
          </a:p>
          <a:p>
            <a:br>
              <a:rPr lang="ru-RU" sz="1400" dirty="0"/>
            </a:br>
            <a:endParaRPr lang="ru-RU" sz="1400" dirty="0">
              <a:latin typeface="BOUTON International Symbols" pitchFamily="2" charset="0"/>
              <a:ea typeface="BOUTON International Symbols" pitchFamily="2" charset="0"/>
              <a:cs typeface="BOUTON International Symbols" pitchFamily="2" charset="0"/>
            </a:endParaRPr>
          </a:p>
        </p:txBody>
      </p:sp>
      <p:pic>
        <p:nvPicPr>
          <p:cNvPr id="2" name="Picture 2" descr="http://xn----7sbbnkmxnyzfg.xn--p1ai/d/cf5d1346eed4ca0e852b0b9ff30975c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4869159"/>
            <a:ext cx="2232248" cy="13951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280</Words>
  <Application>Microsoft Office PowerPoint</Application>
  <PresentationFormat>Экран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BOUTON International Symbols</vt:lpstr>
      <vt:lpstr>Calibri</vt:lpstr>
      <vt:lpstr>Courier New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Елена</cp:lastModifiedBy>
  <cp:revision>16</cp:revision>
  <dcterms:created xsi:type="dcterms:W3CDTF">2020-10-17T13:36:23Z</dcterms:created>
  <dcterms:modified xsi:type="dcterms:W3CDTF">2020-11-07T12:46:02Z</dcterms:modified>
</cp:coreProperties>
</file>