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12192000" cy="6858000"/>
  <p:defaultText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84" y="10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Титульный слайд" type="tx" userDrawn="1">
  <p:cSld name="TITLE_AND_BOD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 bwMode="auto">
          <a:xfrm>
            <a:off x="1524000" y="0"/>
            <a:ext cx="9144000" cy="3509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 bwMode="auto">
          <a:xfrm>
            <a:off x="1524000" y="3602037"/>
            <a:ext cx="9144000" cy="325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alibri"/>
              <a:buNone/>
              <a:defRPr sz="2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Заголовок и вертикальный текст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 bwMode="auto">
          <a:xfrm>
            <a:off x="838200" y="230186"/>
            <a:ext cx="10515600" cy="159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503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Вертикальный заголовок и текст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 bwMode="auto">
          <a:xfrm>
            <a:off x="8724900" y="0"/>
            <a:ext cx="2628900" cy="6542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 bwMode="auto">
          <a:xfrm>
            <a:off x="838200" y="365125"/>
            <a:ext cx="7734300" cy="6492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Заголовок и объект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 bwMode="auto">
          <a:xfrm>
            <a:off x="838200" y="230186"/>
            <a:ext cx="10515600" cy="159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503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Заголовок раздела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 bwMode="auto">
          <a:xfrm>
            <a:off x="831850" y="0"/>
            <a:ext cx="10515600" cy="456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 bwMode="auto">
          <a:xfrm>
            <a:off x="831850" y="4589462"/>
            <a:ext cx="10515600" cy="22685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Два объекта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 bwMode="auto">
          <a:xfrm>
            <a:off x="838200" y="230186"/>
            <a:ext cx="10515600" cy="159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5181600" cy="503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Сравнение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 bwMode="auto"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 bwMode="auto">
          <a:xfrm>
            <a:off x="839787" y="1681163"/>
            <a:ext cx="5157790" cy="82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alibri"/>
              <a:buNone/>
              <a:defRPr sz="2400" b="1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Только заголовок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 bwMode="auto">
          <a:xfrm>
            <a:off x="838200" y="0"/>
            <a:ext cx="10515600" cy="2055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Пустой слайд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Объект с подписью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 bwMode="auto">
          <a:xfrm>
            <a:off x="839787" y="0"/>
            <a:ext cx="393224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 bwMode="auto">
          <a:xfrm>
            <a:off x="5183187" y="987425"/>
            <a:ext cx="6172202" cy="5870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43179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3179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2pPr>
            <a:lvl3pPr marL="1371600" lvl="2" indent="-43179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3pPr>
            <a:lvl4pPr marL="1828800" lvl="3" indent="-43179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4pPr>
            <a:lvl5pPr marL="2286000" lvl="4" indent="-43179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Рисунок с подписью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 bwMode="auto">
          <a:xfrm>
            <a:off x="839787" y="0"/>
            <a:ext cx="393224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 bwMode="auto">
          <a:xfrm>
            <a:off x="839787" y="2057400"/>
            <a:ext cx="393224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alibri"/>
              <a:buNone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 bwMode="auto">
          <a:xfrm>
            <a:off x="838200" y="230186"/>
            <a:ext cx="10515600" cy="159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latin typeface="Calibri"/>
                <a:ea typeface="Calibri"/>
                <a:cs typeface="Calibri"/>
              </a:defRPr>
            </a:lvl1pPr>
            <a:lvl2pPr marR="0"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latin typeface="Calibri"/>
                <a:ea typeface="Calibri"/>
                <a:cs typeface="Calibri"/>
              </a:defRPr>
            </a:lvl2pPr>
            <a:lvl3pPr marR="0"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latin typeface="Calibri"/>
                <a:ea typeface="Calibri"/>
                <a:cs typeface="Calibri"/>
              </a:defRPr>
            </a:lvl3pPr>
            <a:lvl4pPr marR="0"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latin typeface="Calibri"/>
                <a:ea typeface="Calibri"/>
                <a:cs typeface="Calibri"/>
              </a:defRPr>
            </a:lvl4pPr>
            <a:lvl5pPr marR="0"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latin typeface="Calibri"/>
                <a:ea typeface="Calibri"/>
                <a:cs typeface="Calibri"/>
              </a:defRPr>
            </a:lvl5pPr>
            <a:lvl6pPr marR="0"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latin typeface="Calibri"/>
                <a:ea typeface="Calibri"/>
                <a:cs typeface="Calibri"/>
              </a:defRPr>
            </a:lvl6pPr>
            <a:lvl7pPr marR="0"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latin typeface="Calibri"/>
                <a:ea typeface="Calibri"/>
                <a:cs typeface="Calibri"/>
              </a:defRPr>
            </a:lvl7pPr>
            <a:lvl8pPr marR="0"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latin typeface="Calibri"/>
                <a:ea typeface="Calibri"/>
                <a:cs typeface="Calibri"/>
              </a:defRPr>
            </a:lvl8pPr>
            <a:lvl9pPr marR="0"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503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Arial"/>
              <a:buChar char="•"/>
              <a:defRPr sz="2800" b="0" i="0" u="none" strike="noStrike" cap="none">
                <a:latin typeface="Calibri"/>
                <a:ea typeface="Calibri"/>
                <a:cs typeface="Calibri"/>
              </a:defRPr>
            </a:lvl1pPr>
            <a:lvl2pPr marL="914400" marR="0" lvl="1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Arial"/>
              <a:buChar char="•"/>
              <a:defRPr sz="2800" b="0" i="0" u="none" strike="noStrike" cap="none">
                <a:latin typeface="Calibri"/>
                <a:ea typeface="Calibri"/>
                <a:cs typeface="Calibri"/>
              </a:defRPr>
            </a:lvl2pPr>
            <a:lvl3pPr marL="1371600" marR="0" lvl="2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Arial"/>
              <a:buChar char="•"/>
              <a:defRPr sz="2800" b="0" i="0" u="none" strike="noStrike" cap="none">
                <a:latin typeface="Calibri"/>
                <a:ea typeface="Calibri"/>
                <a:cs typeface="Calibri"/>
              </a:defRPr>
            </a:lvl3pPr>
            <a:lvl4pPr marL="1828800" marR="0" lvl="3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Arial"/>
              <a:buChar char="•"/>
              <a:defRPr sz="2800" b="0" i="0" u="none" strike="noStrike" cap="none">
                <a:latin typeface="Calibri"/>
                <a:ea typeface="Calibri"/>
                <a:cs typeface="Calibri"/>
              </a:defRPr>
            </a:lvl4pPr>
            <a:lvl5pPr marL="2286000" marR="0" lvl="4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Arial"/>
              <a:buChar char="•"/>
              <a:defRPr sz="2800" b="0" i="0" u="none" strike="noStrike" cap="none">
                <a:latin typeface="Calibri"/>
                <a:ea typeface="Calibri"/>
                <a:cs typeface="Calibri"/>
              </a:defRPr>
            </a:lvl5pPr>
            <a:lvl6pPr marL="2743200" marR="0" lvl="5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Arial"/>
              <a:buChar char="•"/>
              <a:defRPr sz="2800" b="0" i="0" u="none" strike="noStrike" cap="none">
                <a:latin typeface="Calibri"/>
                <a:ea typeface="Calibri"/>
                <a:cs typeface="Calibri"/>
              </a:defRPr>
            </a:lvl6pPr>
            <a:lvl7pPr marL="3200400" marR="0" lvl="6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Arial"/>
              <a:buChar char="•"/>
              <a:defRPr sz="2800" b="0" i="0" u="none" strike="noStrike" cap="none">
                <a:latin typeface="Calibri"/>
                <a:ea typeface="Calibri"/>
                <a:cs typeface="Calibri"/>
              </a:defRPr>
            </a:lvl7pPr>
            <a:lvl8pPr marL="3657600" marR="0" lvl="7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Arial"/>
              <a:buChar char="•"/>
              <a:defRPr sz="2800" b="0" i="0" u="none" strike="noStrike" cap="none">
                <a:latin typeface="Calibri"/>
                <a:ea typeface="Calibri"/>
                <a:cs typeface="Calibri"/>
              </a:defRPr>
            </a:lvl8pPr>
            <a:lvl9pPr marL="4114800" marR="0" lvl="8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Arial"/>
              <a:buChar char="•"/>
              <a:defRPr sz="2800" b="0" i="0" u="none" strike="noStrike" cap="none"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elpline@detionline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 bwMode="auto">
          <a:xfrm>
            <a:off x="460375" y="1144319"/>
            <a:ext cx="4321606" cy="511197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>
              <a:defRPr/>
            </a:pPr>
            <a:r>
              <a:rPr lang="ru-RU" b="1">
                <a:solidFill>
                  <a:srgbClr val="1D3152"/>
                </a:solidFill>
              </a:rPr>
              <a:t>Употребление в своей речи                   специфического сленга и новых слов</a:t>
            </a:r>
            <a:endParaRPr lang="ru-RU" sz="1200" b="1">
              <a:solidFill>
                <a:srgbClr val="1D3152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 bwMode="auto">
          <a:xfrm>
            <a:off x="-1" y="181873"/>
            <a:ext cx="5290701" cy="718001"/>
          </a:xfrm>
          <a:prstGeom prst="rect">
            <a:avLst/>
          </a:prstGeom>
          <a:solidFill>
            <a:schemeClr val="accent2">
              <a:alpha val="37000"/>
            </a:schemeClr>
          </a:solidFill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b="1">
              <a:solidFill>
                <a:srgbClr val="1D315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60937" y="191988"/>
            <a:ext cx="52297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rgbClr val="1D3152"/>
                </a:solidFill>
                <a:latin typeface="Calibri"/>
                <a:ea typeface="Calibri"/>
                <a:cs typeface="Calibri"/>
              </a:rPr>
              <a:t>Изменения в поведении подростка, требующие повышенного внимания</a:t>
            </a: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364450" y="1708136"/>
            <a:ext cx="44175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Стремление к употреблению клятв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, обязательств, присяг, </a:t>
            </a: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цитирование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  </a:t>
            </a: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текстов и фраз, 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в которых прослеживается </a:t>
            </a: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направленность на продвижение национального превосходства,  восхваление идей радикализма и экстремизма</a:t>
            </a:r>
          </a:p>
        </p:txBody>
      </p:sp>
      <p:sp>
        <p:nvSpPr>
          <p:cNvPr id="18" name="Скругленный прямоугольник 17"/>
          <p:cNvSpPr/>
          <p:nvPr/>
        </p:nvSpPr>
        <p:spPr bwMode="auto">
          <a:xfrm>
            <a:off x="489052" y="2815017"/>
            <a:ext cx="4292929" cy="312641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>
              <a:defRPr/>
            </a:pPr>
            <a:r>
              <a:rPr lang="ru-RU" b="1">
                <a:solidFill>
                  <a:srgbClr val="1D3152"/>
                </a:solidFill>
              </a:rPr>
              <a:t>Изменение стиля одежды и внешнего вида     </a:t>
            </a:r>
            <a:endParaRPr lang="ru-RU" sz="1200" b="1">
              <a:solidFill>
                <a:srgbClr val="1D3152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364450" y="4868958"/>
            <a:ext cx="44175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/>
              <a:buChar char="•"/>
              <a:defRPr/>
            </a:pPr>
            <a:r>
              <a:rPr lang="ru-RU" sz="900">
                <a:solidFill>
                  <a:srgbClr val="1D3152"/>
                </a:solidFill>
              </a:rPr>
              <a:t>новые знакомые </a:t>
            </a:r>
            <a:r>
              <a:rPr lang="ru-RU" sz="900" b="1">
                <a:solidFill>
                  <a:srgbClr val="1D3152"/>
                </a:solidFill>
              </a:rPr>
              <a:t>стараются не контактировать с членами семьи и близким окружением ребенка, общение </a:t>
            </a:r>
            <a:r>
              <a:rPr lang="ru-RU" sz="900">
                <a:solidFill>
                  <a:srgbClr val="1D3152"/>
                </a:solidFill>
              </a:rPr>
              <a:t>чаще всего происходит </a:t>
            </a:r>
            <a:r>
              <a:rPr lang="ru-RU" sz="900" b="1">
                <a:solidFill>
                  <a:srgbClr val="1D3152"/>
                </a:solidFill>
              </a:rPr>
              <a:t>в онлайн-формате или в своей группе</a:t>
            </a:r>
            <a:endParaRPr lang="ru-RU" sz="900">
              <a:solidFill>
                <a:srgbClr val="1D3152"/>
              </a:solidFill>
            </a:endParaRPr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900" b="1">
                <a:solidFill>
                  <a:srgbClr val="1D3152"/>
                </a:solidFill>
              </a:rPr>
              <a:t>взрослые знакомые</a:t>
            </a:r>
            <a:r>
              <a:rPr lang="ru-RU" sz="900">
                <a:solidFill>
                  <a:srgbClr val="1D3152"/>
                </a:solidFill>
              </a:rPr>
              <a:t>, старше самого подростка</a:t>
            </a:r>
            <a:endParaRPr lang="ru-RU" sz="900" b="1">
              <a:solidFill>
                <a:srgbClr val="1D3152"/>
              </a:solidFill>
            </a:endParaRPr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900">
                <a:solidFill>
                  <a:srgbClr val="1D3152"/>
                </a:solidFill>
              </a:rPr>
              <a:t>у подростка и новых </a:t>
            </a:r>
            <a:r>
              <a:rPr lang="ru-RU" sz="900" b="1">
                <a:solidFill>
                  <a:srgbClr val="1D3152"/>
                </a:solidFill>
              </a:rPr>
              <a:t>знакомых присутствует очевидное несовпадение интересов с другим окружением ребенка, </a:t>
            </a:r>
            <a:r>
              <a:rPr lang="ru-RU" sz="900">
                <a:solidFill>
                  <a:srgbClr val="1D3152"/>
                </a:solidFill>
              </a:rPr>
              <a:t>в том числе прежними друзьями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900">
                <a:solidFill>
                  <a:srgbClr val="1D3152"/>
                </a:solidFill>
              </a:rPr>
              <a:t>новые</a:t>
            </a:r>
            <a:r>
              <a:rPr lang="ru-RU" sz="900" b="1">
                <a:solidFill>
                  <a:srgbClr val="1D3152"/>
                </a:solidFill>
              </a:rPr>
              <a:t> знакомые не относятся </a:t>
            </a:r>
            <a:r>
              <a:rPr lang="ru-RU" sz="900">
                <a:solidFill>
                  <a:srgbClr val="1D3152"/>
                </a:solidFill>
              </a:rPr>
              <a:t>к той </a:t>
            </a:r>
            <a:r>
              <a:rPr lang="ru-RU" sz="900" b="1">
                <a:solidFill>
                  <a:srgbClr val="1D3152"/>
                </a:solidFill>
              </a:rPr>
              <a:t>среде, в которой рос подросток</a:t>
            </a:r>
            <a:r>
              <a:rPr lang="ru-RU" sz="900"/>
              <a:t> </a:t>
            </a:r>
            <a:endParaRPr lang="ru-RU" sz="900">
              <a:solidFill>
                <a:srgbClr val="FF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 bwMode="auto">
          <a:xfrm>
            <a:off x="5445941" y="1171933"/>
            <a:ext cx="6406304" cy="414092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>
              <a:defRPr/>
            </a:pPr>
            <a:r>
              <a:rPr lang="ru-RU" b="1">
                <a:solidFill>
                  <a:srgbClr val="1D3152"/>
                </a:solidFill>
              </a:rPr>
              <a:t>Резкие изменения в привычках и взглядах</a:t>
            </a:r>
            <a:endParaRPr lang="ru-RU" sz="1200" b="1">
              <a:solidFill>
                <a:srgbClr val="1D3152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5445942" y="1731068"/>
            <a:ext cx="640630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/>
              <a:buChar char="•"/>
              <a:defRPr/>
            </a:pP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одномоментное прекращение 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курения и употребления спиртных напитков </a:t>
            </a: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или, наоборот, повышенное увлечение вредными привычками, 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использование в речи ненормативной лексики</a:t>
            </a:r>
            <a:endParaRPr lang="ru-RU" sz="900" b="1">
              <a:solidFill>
                <a:srgbClr val="1D3152"/>
              </a:solidFill>
              <a:latin typeface="Arial"/>
              <a:ea typeface="Arial"/>
              <a:cs typeface="Arial"/>
            </a:endParaRPr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появление на гаджетах фото- и видеоматериалов 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насильственного и экстремистско-политического характера</a:t>
            </a:r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резкое увлечение 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компьютерными</a:t>
            </a: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 играми, демонстрирующими насилие, 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драки, борьбу и</a:t>
            </a: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 основанными на 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расовой, этнической, религиозной и политической </a:t>
            </a: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дискриминации</a:t>
            </a:r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изменение характера 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(замкнутость, раздражительность, закрытость)</a:t>
            </a:r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внезапно начинает заниматься восточными единоборствами, силовым видами спорта</a:t>
            </a:r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частое упоминание в разговорах политических и социальных тем, </a:t>
            </a: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высказывание крайних суждений с признаками нетерпимости</a:t>
            </a:r>
          </a:p>
        </p:txBody>
      </p:sp>
      <p:sp>
        <p:nvSpPr>
          <p:cNvPr id="22" name="Скругленный прямоугольник 21"/>
          <p:cNvSpPr/>
          <p:nvPr/>
        </p:nvSpPr>
        <p:spPr bwMode="auto">
          <a:xfrm>
            <a:off x="487625" y="3966478"/>
            <a:ext cx="4321606" cy="788846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>
              <a:defRPr/>
            </a:pPr>
            <a:r>
              <a:rPr lang="ru-RU" b="1">
                <a:solidFill>
                  <a:srgbClr val="1D3152"/>
                </a:solidFill>
              </a:rPr>
              <a:t>Меняется окружение, </a:t>
            </a:r>
            <a:endParaRPr/>
          </a:p>
          <a:p>
            <a:pPr algn="ctr">
              <a:defRPr/>
            </a:pPr>
            <a:r>
              <a:rPr lang="ru-RU" b="1">
                <a:solidFill>
                  <a:srgbClr val="1D3152"/>
                </a:solidFill>
              </a:rPr>
              <a:t>появляются новые друзья, знакомые, относящиеся к социальным микрогруппам</a:t>
            </a:r>
            <a:endParaRPr lang="ru-RU">
              <a:solidFill>
                <a:srgbClr val="1D3152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 bwMode="auto">
          <a:xfrm>
            <a:off x="364450" y="3232897"/>
            <a:ext cx="441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Символика 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на одежде</a:t>
            </a: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, татуировки 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с конкретными обозначениями, </a:t>
            </a: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дающие понять свою приверженность </a:t>
            </a:r>
            <a:r>
              <a:rPr lang="ru-RU" sz="900">
                <a:solidFill>
                  <a:srgbClr val="1D3152"/>
                </a:solidFill>
                <a:latin typeface="Arial"/>
                <a:ea typeface="Arial"/>
                <a:cs typeface="Arial"/>
              </a:rPr>
              <a:t>какому-либо</a:t>
            </a:r>
            <a:r>
              <a:rPr lang="ru-RU" sz="900" b="1">
                <a:solidFill>
                  <a:srgbClr val="1D3152"/>
                </a:solidFill>
                <a:latin typeface="Arial"/>
                <a:ea typeface="Arial"/>
                <a:cs typeface="Arial"/>
              </a:rPr>
              <a:t> идеологическому течению</a:t>
            </a:r>
            <a:endParaRPr/>
          </a:p>
        </p:txBody>
      </p:sp>
      <p:sp>
        <p:nvSpPr>
          <p:cNvPr id="26" name="Овал 25"/>
          <p:cNvSpPr/>
          <p:nvPr/>
        </p:nvSpPr>
        <p:spPr bwMode="auto">
          <a:xfrm>
            <a:off x="6085567" y="3383048"/>
            <a:ext cx="679732" cy="6797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800" b="1"/>
              <a:t>1</a:t>
            </a:r>
          </a:p>
        </p:txBody>
      </p:sp>
      <p:sp>
        <p:nvSpPr>
          <p:cNvPr id="9" name="AutoShape 4" descr="Почему дети убивают. Психолог Бахтеева рассказала об агрессии у подростков  | Аргументы и Факт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76833" y="6224823"/>
            <a:ext cx="125625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>
                <a:solidFill>
                  <a:schemeClr val="bg2"/>
                </a:solidFill>
              </a:rPr>
              <a:t>Источник: Министерство Просвещения РФ: Памятка для родителей по профилактике противоправной деятельности подростков</a:t>
            </a:r>
            <a:endParaRPr/>
          </a:p>
        </p:txBody>
      </p:sp>
      <p:pic>
        <p:nvPicPr>
          <p:cNvPr id="1036" name="Picture 12" descr="Векторы на тему «Знак осторожно» — скачивайте бесплатные векторы высокого  качества на Freepik | Freepik"/>
          <p:cNvPicPr>
            <a:picLocks noChangeAspect="1" noChangeArrowheads="1"/>
          </p:cNvPicPr>
          <p:nvPr/>
        </p:nvPicPr>
        <p:blipFill>
          <a:blip r:embed="rId3"/>
          <a:srcRect l="50360" t="10249" b="50291"/>
          <a:stretch/>
        </p:blipFill>
        <p:spPr bwMode="auto">
          <a:xfrm>
            <a:off x="5879466" y="262627"/>
            <a:ext cx="801651" cy="637247"/>
          </a:xfrm>
          <a:prstGeom prst="rect">
            <a:avLst/>
          </a:prstGeom>
          <a:noFill/>
        </p:spPr>
      </p:pic>
      <p:pic>
        <p:nvPicPr>
          <p:cNvPr id="51" name="Picture 12" descr="Векторы на тему «Знак осторожно» — скачивайте бесплатные векторы высокого  качества на Freepik | Freepik"/>
          <p:cNvPicPr>
            <a:picLocks noChangeAspect="1" noChangeArrowheads="1"/>
          </p:cNvPicPr>
          <p:nvPr/>
        </p:nvPicPr>
        <p:blipFill>
          <a:blip r:embed="rId3"/>
          <a:srcRect l="50360" t="10249" b="50291"/>
          <a:stretch/>
        </p:blipFill>
        <p:spPr bwMode="auto">
          <a:xfrm>
            <a:off x="7446854" y="273474"/>
            <a:ext cx="801651" cy="637247"/>
          </a:xfrm>
          <a:prstGeom prst="rect">
            <a:avLst/>
          </a:prstGeom>
          <a:noFill/>
        </p:spPr>
      </p:pic>
      <p:pic>
        <p:nvPicPr>
          <p:cNvPr id="58" name="Picture 12" descr="Векторы на тему «Знак осторожно» — скачивайте бесплатные векторы высокого  качества на Freepik | Freepik"/>
          <p:cNvPicPr>
            <a:picLocks noChangeAspect="1" noChangeArrowheads="1"/>
          </p:cNvPicPr>
          <p:nvPr/>
        </p:nvPicPr>
        <p:blipFill>
          <a:blip r:embed="rId3"/>
          <a:srcRect l="50360" t="10249" b="50291"/>
          <a:stretch/>
        </p:blipFill>
        <p:spPr bwMode="auto">
          <a:xfrm>
            <a:off x="9014242" y="273473"/>
            <a:ext cx="801651" cy="637247"/>
          </a:xfrm>
          <a:prstGeom prst="rect">
            <a:avLst/>
          </a:prstGeom>
          <a:noFill/>
        </p:spPr>
      </p:pic>
      <p:pic>
        <p:nvPicPr>
          <p:cNvPr id="41" name="Picture 14" descr="https://media.istockphoto.com/id/2184491355/ru/%D1%84%D0%BE%D1%82%D0%BE/%D0%BF%D0%BE%D0%B4%D1%80%D0%BE%D1%81%D1%82%D0%BE%D0%BA-%D0%BF%D0%BE%D0%BB%D1%8C%D0%B7%D1%83%D0%B5%D1%82%D1%81%D1%8F-%D1%81%D0%BC%D0%B0%D1%80%D1%82%D1%84%D0%BE%D0%BD%D0%BE%D0%BC-%D0%BB%D0%B5%D0%B6%D0%B0-%D0%B2-%D0%BF%D0%BE%D1%81%D1%82%D0%B5%D0%BB%D0%B8-%D0%BF%D0%BE%D0%B7%D0%B4%D0%BD%D0%BE-%D0%BD%D0%BE%D1%87%D1%8C%D1%8E.jpg?s=612x612&amp;w=0&amp;k=20&amp;c=0ApwogqYm9lO4uYRk5IDkGhp8g4of04OD8kNjXk43Gk=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6358117" y="3156873"/>
            <a:ext cx="4601926" cy="3067950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" name="Прямоугольник 53"/>
          <p:cNvSpPr/>
          <p:nvPr/>
        </p:nvSpPr>
        <p:spPr bwMode="auto">
          <a:xfrm>
            <a:off x="-1" y="181873"/>
            <a:ext cx="7981951" cy="486588"/>
          </a:xfrm>
          <a:prstGeom prst="rect">
            <a:avLst/>
          </a:prstGeom>
          <a:solidFill>
            <a:schemeClr val="accent2">
              <a:alpha val="37000"/>
            </a:schemeClr>
          </a:solidFill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b="1">
              <a:solidFill>
                <a:srgbClr val="1D3152"/>
              </a:solidFill>
            </a:endParaRPr>
          </a:p>
        </p:txBody>
      </p:sp>
      <p:sp>
        <p:nvSpPr>
          <p:cNvPr id="2048" name="Прямоугольник 2047"/>
          <p:cNvSpPr/>
          <p:nvPr/>
        </p:nvSpPr>
        <p:spPr bwMode="auto">
          <a:xfrm>
            <a:off x="978403" y="6210782"/>
            <a:ext cx="109616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ru-RU">
                <a:solidFill>
                  <a:schemeClr val="bg2"/>
                </a:solidFill>
              </a:rPr>
              <a:t>Источник Министерство Просвещения РФ: Памятка для родителей по профилактике противоправной деятельности подростков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156251" y="268351"/>
            <a:ext cx="8406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1D3152"/>
                </a:solidFill>
                <a:latin typeface="Calibri"/>
                <a:ea typeface="Calibri"/>
                <a:cs typeface="Calibri"/>
              </a:rPr>
              <a:t>Как предотвратить вовлечение подростка в радикальные течения</a:t>
            </a:r>
          </a:p>
        </p:txBody>
      </p:sp>
      <p:sp>
        <p:nvSpPr>
          <p:cNvPr id="14" name="Скругленный прямоугольник 13"/>
          <p:cNvSpPr/>
          <p:nvPr/>
        </p:nvSpPr>
        <p:spPr bwMode="auto">
          <a:xfrm>
            <a:off x="383045" y="1157993"/>
            <a:ext cx="4775237" cy="817245"/>
          </a:xfrm>
          <a:prstGeom prst="roundRect">
            <a:avLst>
              <a:gd name="adj" fmla="val 16667"/>
            </a:avLst>
          </a:prstGeom>
          <a:ln>
            <a:solidFill>
              <a:schemeClr val="accent2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>
                <a:solidFill>
                  <a:srgbClr val="1D3152"/>
                </a:solidFill>
              </a:rPr>
              <a:t>Включайте подростков в пространство</a:t>
            </a:r>
            <a:r>
              <a:rPr lang="ru-RU">
                <a:solidFill>
                  <a:srgbClr val="1D3152"/>
                </a:solidFill>
              </a:rPr>
              <a:t> </a:t>
            </a:r>
            <a:r>
              <a:rPr lang="ru-RU" b="1">
                <a:solidFill>
                  <a:srgbClr val="1D3152"/>
                </a:solidFill>
              </a:rPr>
              <a:t>законопослушных</a:t>
            </a:r>
            <a:r>
              <a:rPr lang="ru-RU">
                <a:solidFill>
                  <a:srgbClr val="1D3152"/>
                </a:solidFill>
              </a:rPr>
              <a:t> формальных</a:t>
            </a:r>
            <a:r>
              <a:rPr lang="ru-RU" b="1">
                <a:solidFill>
                  <a:srgbClr val="1D3152"/>
                </a:solidFill>
              </a:rPr>
              <a:t> </a:t>
            </a:r>
            <a:r>
              <a:rPr lang="ru-RU">
                <a:solidFill>
                  <a:srgbClr val="1D3152"/>
                </a:solidFill>
              </a:rPr>
              <a:t>молодежных</a:t>
            </a:r>
            <a:r>
              <a:rPr lang="ru-RU" b="1">
                <a:solidFill>
                  <a:srgbClr val="1D3152"/>
                </a:solidFill>
              </a:rPr>
              <a:t> сообществ  и движений</a:t>
            </a:r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383045" y="2314041"/>
            <a:ext cx="4775238" cy="817245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prstDash val="dash"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>
                <a:solidFill>
                  <a:srgbClr val="1D3152"/>
                </a:solidFill>
                <a:latin typeface="Arial"/>
              </a:rPr>
              <a:t>Привлекайте подростков к проектам различной направленности, волонтерству </a:t>
            </a:r>
            <a:r>
              <a:rPr lang="ru-RU">
                <a:solidFill>
                  <a:srgbClr val="1D3152"/>
                </a:solidFill>
                <a:latin typeface="Arial"/>
              </a:rPr>
              <a:t>на культурных, спортивных, научных мероприятиях и т.д.</a:t>
            </a:r>
          </a:p>
        </p:txBody>
      </p:sp>
      <p:sp>
        <p:nvSpPr>
          <p:cNvPr id="23" name="Скругленный прямоугольник 22"/>
          <p:cNvSpPr/>
          <p:nvPr/>
        </p:nvSpPr>
        <p:spPr bwMode="auto">
          <a:xfrm>
            <a:off x="383045" y="3522968"/>
            <a:ext cx="4805927" cy="1293971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prstDash val="dash"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>
                <a:solidFill>
                  <a:srgbClr val="1D3152"/>
                </a:solidFill>
                <a:latin typeface="Arial"/>
              </a:rPr>
              <a:t>Воспитание толерантности и патриотизма </a:t>
            </a:r>
            <a:r>
              <a:rPr lang="ru-RU">
                <a:solidFill>
                  <a:srgbClr val="1D3152"/>
                </a:solidFill>
                <a:latin typeface="Arial"/>
              </a:rPr>
              <a:t>(поездки к местам боевой славы, посещение действующих воинских частей, возложение цветов к памятникам павших воинов, посильную помощь ветеранам, общение с героями современных войн)</a:t>
            </a:r>
          </a:p>
        </p:txBody>
      </p:sp>
      <p:sp>
        <p:nvSpPr>
          <p:cNvPr id="24" name="Скругленный прямоугольник 23"/>
          <p:cNvSpPr/>
          <p:nvPr/>
        </p:nvSpPr>
        <p:spPr bwMode="auto">
          <a:xfrm>
            <a:off x="383045" y="5273443"/>
            <a:ext cx="4818964" cy="817245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prstDash val="dash"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>
                <a:solidFill>
                  <a:srgbClr val="1D3152"/>
                </a:solidFill>
                <a:latin typeface="Arial"/>
              </a:rPr>
              <a:t>Разговоры с подростком, </a:t>
            </a:r>
            <a:r>
              <a:rPr lang="ru-RU">
                <a:solidFill>
                  <a:srgbClr val="1D3152"/>
                </a:solidFill>
                <a:latin typeface="Arial"/>
              </a:rPr>
              <a:t>объяснение сущности экстремизма, его крайней опасности для человека и общества</a:t>
            </a:r>
          </a:p>
        </p:txBody>
      </p:sp>
      <p:sp>
        <p:nvSpPr>
          <p:cNvPr id="25" name="Скругленный прямоугольник 24"/>
          <p:cNvSpPr/>
          <p:nvPr/>
        </p:nvSpPr>
        <p:spPr bwMode="auto">
          <a:xfrm>
            <a:off x="6459231" y="1147184"/>
            <a:ext cx="4818965" cy="1293971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prstDash val="dash"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>
                <a:solidFill>
                  <a:srgbClr val="1D3152"/>
                </a:solidFill>
                <a:latin typeface="Arial"/>
              </a:rPr>
              <a:t>Контроль информации, которую получает подросток</a:t>
            </a:r>
            <a:r>
              <a:rPr lang="ru-RU">
                <a:solidFill>
                  <a:srgbClr val="1D3152"/>
                </a:solidFill>
                <a:latin typeface="Arial"/>
              </a:rPr>
              <a:t>. Обращайте внимание, какие передачи смотрит, какие книги читает, какие посещает сайты. СМИ является мощным орудием в пропаганде экстремизма.</a:t>
            </a:r>
            <a:endParaRPr/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6040589" y="3131286"/>
            <a:ext cx="5656249" cy="2800767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>
                <a:solidFill>
                  <a:srgbClr val="1D3152"/>
                </a:solidFill>
                <a:latin typeface="Arial"/>
              </a:rPr>
              <a:t>Куда обратиться за помощью при вовлечении в экстремистские организации:</a:t>
            </a:r>
            <a:endParaRPr/>
          </a:p>
          <a:p>
            <a:pPr algn="just">
              <a:defRPr/>
            </a:pPr>
            <a:endParaRPr lang="ru-RU" sz="1600">
              <a:solidFill>
                <a:srgbClr val="1D3152"/>
              </a:solidFill>
              <a:latin typeface="Arial"/>
            </a:endParaRPr>
          </a:p>
          <a:p>
            <a:pPr algn="just">
              <a:defRPr/>
            </a:pPr>
            <a:r>
              <a:rPr lang="ru-RU" sz="1600" b="1">
                <a:solidFill>
                  <a:srgbClr val="1D3152"/>
                </a:solidFill>
                <a:latin typeface="Arial"/>
              </a:rPr>
              <a:t>Горячая линия помощи «Дети онлайн»:</a:t>
            </a:r>
            <a:endParaRPr/>
          </a:p>
          <a:p>
            <a:pPr algn="just">
              <a:defRPr/>
            </a:pPr>
            <a:r>
              <a:rPr lang="ru-RU" sz="1600">
                <a:solidFill>
                  <a:srgbClr val="1D3152"/>
                </a:solidFill>
                <a:latin typeface="Arial"/>
              </a:rPr>
              <a:t> 8-800-2500-05 или </a:t>
            </a:r>
            <a:r>
              <a:rPr lang="ru-RU" sz="1600" u="sng">
                <a:solidFill>
                  <a:srgbClr val="1D3152"/>
                </a:solidFill>
                <a:latin typeface="Arial"/>
                <a:hlinkClick r:id="rId3" tooltip="mailto:helpline@detionline.com"/>
              </a:rPr>
              <a:t>helpline@detionline.com</a:t>
            </a:r>
            <a:endParaRPr lang="ru-RU" sz="1600">
              <a:solidFill>
                <a:srgbClr val="1D3152"/>
              </a:solidFill>
              <a:latin typeface="Arial"/>
            </a:endParaRPr>
          </a:p>
          <a:p>
            <a:pPr algn="just">
              <a:defRPr/>
            </a:pPr>
            <a:endParaRPr lang="ru-RU" sz="1600">
              <a:solidFill>
                <a:srgbClr val="1D3152"/>
              </a:solidFill>
              <a:latin typeface="Arial"/>
            </a:endParaRPr>
          </a:p>
          <a:p>
            <a:pPr algn="just">
              <a:defRPr/>
            </a:pPr>
            <a:r>
              <a:rPr lang="ru-RU" sz="1600" b="1">
                <a:solidFill>
                  <a:srgbClr val="1D3152"/>
                </a:solidFill>
                <a:latin typeface="Arial"/>
              </a:rPr>
              <a:t>Общероссийский номер детского телефона доверия: </a:t>
            </a:r>
          </a:p>
          <a:p>
            <a:pPr algn="just">
              <a:defRPr/>
            </a:pPr>
            <a:r>
              <a:rPr lang="ru-RU" sz="1600">
                <a:solidFill>
                  <a:srgbClr val="1D3152"/>
                </a:solidFill>
                <a:latin typeface="Arial"/>
              </a:rPr>
              <a:t>8-800-2000-122</a:t>
            </a:r>
            <a:endParaRPr/>
          </a:p>
          <a:p>
            <a:pPr algn="just">
              <a:defRPr/>
            </a:pPr>
            <a:endParaRPr lang="ru-RU" sz="1600">
              <a:solidFill>
                <a:srgbClr val="1D3152"/>
              </a:solidFill>
              <a:latin typeface="Arial"/>
            </a:endParaRPr>
          </a:p>
          <a:p>
            <a:pPr algn="just">
              <a:defRPr/>
            </a:pPr>
            <a:r>
              <a:rPr lang="ru-RU" sz="1600" b="1">
                <a:solidFill>
                  <a:srgbClr val="1D3152"/>
                </a:solidFill>
                <a:latin typeface="Arial"/>
              </a:rPr>
              <a:t>Горячая линия кризисной психологической помощи:</a:t>
            </a:r>
            <a:endParaRPr/>
          </a:p>
          <a:p>
            <a:pPr algn="just">
              <a:defRPr/>
            </a:pPr>
            <a:r>
              <a:rPr lang="ru-RU" sz="1600">
                <a:solidFill>
                  <a:srgbClr val="1D3152"/>
                </a:solidFill>
                <a:latin typeface="Arial"/>
              </a:rPr>
              <a:t> 8-800-600-3114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rcRect l="2560" t="68346" r="-2560" b="-3412"/>
          <a:stretch/>
        </p:blipFill>
        <p:spPr bwMode="auto">
          <a:xfrm>
            <a:off x="6903857" y="3045613"/>
            <a:ext cx="2560045" cy="3835155"/>
          </a:xfrm>
          <a:prstGeom prst="rect">
            <a:avLst/>
          </a:prstGeom>
        </p:spPr>
      </p:pic>
      <p:sp>
        <p:nvSpPr>
          <p:cNvPr id="5" name="Google Shape;60;p14"/>
          <p:cNvSpPr/>
          <p:nvPr/>
        </p:nvSpPr>
        <p:spPr bwMode="auto">
          <a:xfrm>
            <a:off x="378697" y="140079"/>
            <a:ext cx="8532507" cy="509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lnSpc>
                <a:spcPct val="90000"/>
              </a:lnSpc>
              <a:defRPr/>
            </a:pPr>
            <a:r>
              <a:rPr lang="ru-RU" sz="2800" b="1" u="sng">
                <a:solidFill>
                  <a:srgbClr val="1D3152"/>
                </a:solidFill>
                <a:latin typeface="Calibri"/>
                <a:ea typeface="Calibri"/>
                <a:cs typeface="Calibri"/>
              </a:rPr>
              <a:t>Полезная информация </a:t>
            </a:r>
            <a:endParaRPr sz="2800" u="sng">
              <a:solidFill>
                <a:srgbClr val="1D3152"/>
              </a:solidFill>
            </a:endParaRPr>
          </a:p>
        </p:txBody>
      </p:sp>
      <p:pic>
        <p:nvPicPr>
          <p:cNvPr id="3074" name="Picture 2" descr="http://qrcoder.ru/code/?https%3A%2F%2Fmgppu.ru%2Fresources%2Ffiles%2F%25D0%259F%25D0%25B0%25D0%25BC%25D1%258F%25D1%2582%25D0%25BA%25D0%25B0%2520%25D0%25B4%25D0%25BB%25D1%258F%2520%25D1%2580%25D0%25BE%25D0%25B4%25D0%25B8%25D1%2582%25D0%25B5%25D0%25BB%25D0%25B5%25D0%25B9%2520%2520%25D0%25BF%25D0%25BE%2520%25D0%25BF%25D1%2580%25D0%25BE%25D1%2584%25D0%25B8%25D0%25BB%25D0%25B0%25D0%25BA%25D1%2582%25D0%25B8%25D0%25BA%25D0%25B5%2520%25D0%25BF%25D1%2580%25D0%25BE%25D1%2582%25D0%25B8%25D0%25B2%25D0%25BE%25D0%25BF%25D1%2580%25D0%25B0%25D0%25B2%25D0%25BD%25D0%25BE%25D0%25B9%2520%25D0%25B4%25D0%25B5%25D1%258F%25D1%2582%25D0%25B5%25D0%25BB%25D1%258C%25D0%25BD%25D0%25BE%25D1%2581%25D1%2582%25D0%25B8%2520%25D0%25BF%25D0%25BE%25D0%25B4%25D1%2580%25D0%25BE%25D1%2581%25D1%2582%25D0%25BA%25D0%25BE%25D0%25B2.pdf&amp;4&amp;0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770717" y="3354288"/>
            <a:ext cx="2476500" cy="2476501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rcRect l="44535" t="16296" r="32716" b="46918"/>
          <a:stretch/>
        </p:blipFill>
        <p:spPr bwMode="auto">
          <a:xfrm>
            <a:off x="179103" y="1040503"/>
            <a:ext cx="1836168" cy="1670138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rcRect l="67207" t="16296" r="12766" b="61013"/>
          <a:stretch/>
        </p:blipFill>
        <p:spPr bwMode="auto">
          <a:xfrm>
            <a:off x="2519337" y="918608"/>
            <a:ext cx="2438218" cy="1553902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rcRect l="87433" t="16296" r="2444" b="59314"/>
          <a:stretch/>
        </p:blipFill>
        <p:spPr bwMode="auto">
          <a:xfrm>
            <a:off x="5104640" y="885026"/>
            <a:ext cx="1461780" cy="1981092"/>
          </a:xfrm>
          <a:prstGeom prst="rect">
            <a:avLst/>
          </a:prstGeom>
        </p:spPr>
      </p:pic>
      <p:pic>
        <p:nvPicPr>
          <p:cNvPr id="3076" name="Picture 4" descr="http://qrcoder.ru/code/?https%3A%2F%2Fmgppu.ru%2Fresources%2Ffiles%2F%25D0%259F%25D0%25B0%25D0%25BC%25D1%258F%25D1%2582%25D0%25BA%25D0%25B0%2520%25D0%25B4%25D0%25BB%25D1%258F%2520%25D0%25BF%25D0%25BE%25D0%25B4%25D1%2580%25D0%25BE%25D1%2581%25D1%2582%25D0%25BA%25D0%25BE%25D0%25B2%2520%25D0%25BF%25D0%25BE%2520%25D0%25BF%25D1%2580%25D0%25BE%25D1%2584%25D0%25B8%25D0%25BB%25D0%25B0%25D0%25BA%25D1%2582%25D0%25B8%25D0%25BA%25D0%25B5%2520%25D0%25B2%25D0%25BE%25D0%25B2%25D0%25BB%25D0%25B5%25D1%2587%25D0%25B5%25D0%25BD%25D0%25B8%25D1%258F%2520%25D0%25B2%2520%25D1%258D%25D0%25BA%25D1%2581%25D1%2582%25D1%2580%25D0%25B5%25D0%25BC%25D0%25B8%25D1%2581%25D1%2582%25D1%2581%25D0%25BA%25D1%2583%25D1%258E%2520%25D0%25B4%25D0%25B5%25D1%258F%25D1%2582%25D0%25B5%25D0%25BB%25D1%258C%25D0%25BD%25D0%25BE%25D1%2581%25D1%2582%25D1%258C%2520%25281%2529.pdf&amp;4&amp;0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3738446" y="3354287"/>
            <a:ext cx="2476500" cy="2476501"/>
          </a:xfrm>
          <a:prstGeom prst="rect">
            <a:avLst/>
          </a:prstGeom>
          <a:noFill/>
        </p:spPr>
      </p:pic>
      <p:pic>
        <p:nvPicPr>
          <p:cNvPr id="3" name="Picture 6" descr="http://qrcoder.ru/code/?https%3A%2F%2Fscienceport.ncpti.ru%2F%25D0%259F%25D0%25B0%25D0%25BC%25D1%258F%25D1%2582%25D0%25BA%25D0%25B0-%25D0%259F%25D1%2580%25D0%25B8%25D0%25B7%25D0%25BD%25D0%25B0%25D0%25BA%25D0%25B8-%25D0%25B2%25D0%25B5%25D1%2580%25D0%25B1%25D0%25BE%25D0%25B2%25D0%25BA%25D0%25B8-%25D0%25B2-%25D0%25BD%25D0%25B0%25D1%2586%25D0%25B8%25D0%25BE%25D0%25BD%25D0%25B0%25D0%25BB%2F&amp;4&amp;0"/>
          <p:cNvPicPr>
            <a:picLocks noChangeAspect="1" noChangeArrowheads="1"/>
          </p:cNvPicPr>
          <p:nvPr/>
        </p:nvPicPr>
        <p:blipFill>
          <a:blip r:embed="rId7"/>
          <a:srcRect l="6025" t="7078" r="6096" b="5783"/>
          <a:stretch/>
        </p:blipFill>
        <p:spPr bwMode="auto">
          <a:xfrm>
            <a:off x="7095744" y="3529584"/>
            <a:ext cx="2176272" cy="2157984"/>
          </a:xfrm>
          <a:prstGeom prst="rect">
            <a:avLst/>
          </a:prstGeom>
          <a:noFill/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rcRect r="939"/>
          <a:stretch/>
        </p:blipFill>
        <p:spPr bwMode="auto">
          <a:xfrm>
            <a:off x="6903857" y="571093"/>
            <a:ext cx="2487793" cy="25114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417</Words>
  <Application>Microsoft Office PowerPoint</Application>
  <DocSecurity>0</DocSecurity>
  <PresentationFormat>Широкоэкранный</PresentationFormat>
  <Paragraphs>38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Calibri</vt:lpstr>
      <vt:lpstr>Arial</vt:lpstr>
      <vt:lpstr>Default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Таланова Виктория Александровна</dc:creator>
  <cp:keywords/>
  <dc:description/>
  <cp:lastModifiedBy>Вадим Холоднов</cp:lastModifiedBy>
  <cp:revision>81</cp:revision>
  <dcterms:modified xsi:type="dcterms:W3CDTF">2026-01-30T11:57:48Z</dcterms:modified>
  <cp:category/>
  <dc:identifier/>
  <cp:contentStatus/>
  <dc:language/>
  <cp:version/>
</cp:coreProperties>
</file>